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8" r:id="rId3"/>
    <p:sldId id="269" r:id="rId4"/>
    <p:sldId id="257" r:id="rId5"/>
    <p:sldId id="284" r:id="rId6"/>
    <p:sldId id="273" r:id="rId7"/>
    <p:sldId id="285" r:id="rId8"/>
    <p:sldId id="260" r:id="rId9"/>
    <p:sldId id="261" r:id="rId10"/>
    <p:sldId id="262" r:id="rId11"/>
    <p:sldId id="277" r:id="rId12"/>
    <p:sldId id="263" r:id="rId13"/>
    <p:sldId id="287" r:id="rId14"/>
    <p:sldId id="265" r:id="rId15"/>
    <p:sldId id="275" r:id="rId16"/>
    <p:sldId id="27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A8A4"/>
    <a:srgbClr val="00FF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40A2EBF-3C35-4116-A32D-B751D4FC522A}" type="datetimeFigureOut">
              <a:rPr lang="en-US" smtClean="0"/>
              <a:pPr/>
              <a:t>5/31/2010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CB90E97-0482-481C-866A-956410FD2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0A2EBF-3C35-4116-A32D-B751D4FC522A}" type="datetimeFigureOut">
              <a:rPr lang="en-US" smtClean="0"/>
              <a:pPr/>
              <a:t>5/31/2010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B90E97-0482-481C-866A-956410FD2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0A2EBF-3C35-4116-A32D-B751D4FC522A}" type="datetimeFigureOut">
              <a:rPr lang="en-US" smtClean="0"/>
              <a:pPr/>
              <a:t>5/31/2010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B90E97-0482-481C-866A-956410FD2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0A2EBF-3C35-4116-A32D-B751D4FC522A}" type="datetimeFigureOut">
              <a:rPr lang="en-US" smtClean="0"/>
              <a:pPr/>
              <a:t>5/31/2010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B90E97-0482-481C-866A-956410FD2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0A2EBF-3C35-4116-A32D-B751D4FC522A}" type="datetimeFigureOut">
              <a:rPr lang="en-US" smtClean="0"/>
              <a:pPr/>
              <a:t>5/31/2010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B90E97-0482-481C-866A-956410FD2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0A2EBF-3C35-4116-A32D-B751D4FC522A}" type="datetimeFigureOut">
              <a:rPr lang="en-US" smtClean="0"/>
              <a:pPr/>
              <a:t>5/31/2010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B90E97-0482-481C-866A-956410FD2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0A2EBF-3C35-4116-A32D-B751D4FC522A}" type="datetimeFigureOut">
              <a:rPr lang="en-US" smtClean="0"/>
              <a:pPr/>
              <a:t>5/31/2010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B90E97-0482-481C-866A-956410FD2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0A2EBF-3C35-4116-A32D-B751D4FC522A}" type="datetimeFigureOut">
              <a:rPr lang="en-US" smtClean="0"/>
              <a:pPr/>
              <a:t>5/31/2010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B90E97-0482-481C-866A-956410FD2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0A2EBF-3C35-4116-A32D-B751D4FC522A}" type="datetimeFigureOut">
              <a:rPr lang="en-US" smtClean="0"/>
              <a:pPr/>
              <a:t>5/31/2010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B90E97-0482-481C-866A-956410FD2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40A2EBF-3C35-4116-A32D-B751D4FC522A}" type="datetimeFigureOut">
              <a:rPr lang="en-US" smtClean="0"/>
              <a:pPr/>
              <a:t>5/31/2010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B90E97-0482-481C-866A-956410FD2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40A2EBF-3C35-4116-A32D-B751D4FC522A}" type="datetimeFigureOut">
              <a:rPr lang="en-US" smtClean="0"/>
              <a:pPr/>
              <a:t>5/31/2010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CB90E97-0482-481C-866A-956410FD2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40A2EBF-3C35-4116-A32D-B751D4FC522A}" type="datetimeFigureOut">
              <a:rPr lang="en-US" smtClean="0"/>
              <a:pPr/>
              <a:t>5/31/2010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CB90E97-0482-481C-866A-956410FD2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Producing Better Output from Finite State</a:t>
            </a:r>
            <a:br>
              <a:rPr lang="en-US" dirty="0" smtClean="0"/>
            </a:br>
            <a:r>
              <a:rPr lang="en-US" dirty="0" smtClean="0"/>
              <a:t>Verification Systems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Steve Kassof</a:t>
            </a:r>
          </a:p>
          <a:p>
            <a:r>
              <a:rPr lang="en-US" dirty="0" smtClean="0"/>
              <a:t>Advisor: Aaron Cass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Ideal Solution</a:t>
            </a:r>
            <a:endParaRPr lang="en-US" dirty="0"/>
          </a:p>
        </p:txBody>
      </p:sp>
      <p:grpSp>
        <p:nvGrpSpPr>
          <p:cNvPr id="206" name="Group 205"/>
          <p:cNvGrpSpPr/>
          <p:nvPr/>
        </p:nvGrpSpPr>
        <p:grpSpPr>
          <a:xfrm>
            <a:off x="228600" y="1143000"/>
            <a:ext cx="8610600" cy="5715000"/>
            <a:chOff x="228600" y="1143000"/>
            <a:chExt cx="8610600" cy="5715000"/>
          </a:xfrm>
        </p:grpSpPr>
        <p:sp>
          <p:nvSpPr>
            <p:cNvPr id="5" name="Oval 4"/>
            <p:cNvSpPr/>
            <p:nvPr/>
          </p:nvSpPr>
          <p:spPr>
            <a:xfrm>
              <a:off x="3352800" y="3200400"/>
              <a:ext cx="685800" cy="6858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1524000" y="5410200"/>
              <a:ext cx="685800" cy="6858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1143000" y="4038600"/>
              <a:ext cx="685800" cy="6858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4495800" y="4419600"/>
              <a:ext cx="685800" cy="6858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2286000" y="2971800"/>
              <a:ext cx="685800" cy="6858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1295400" y="3048000"/>
              <a:ext cx="685800" cy="6858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1066800" y="2209800"/>
              <a:ext cx="685800" cy="6858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2667000" y="2209800"/>
              <a:ext cx="685800" cy="6858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3733800" y="2438400"/>
              <a:ext cx="685800" cy="6858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4724400" y="2057400"/>
              <a:ext cx="685800" cy="6858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2819400" y="1143000"/>
              <a:ext cx="685800" cy="6858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3124200" y="5486400"/>
              <a:ext cx="685800" cy="6858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4800600" y="3200400"/>
              <a:ext cx="685800" cy="6858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2514600" y="4800600"/>
              <a:ext cx="685800" cy="6858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3581400" y="4114800"/>
              <a:ext cx="685800" cy="6858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2286000" y="3886200"/>
              <a:ext cx="685800" cy="6858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2362200" y="6172200"/>
              <a:ext cx="685800" cy="6858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7" name="Straight Arrow Connector 26"/>
            <p:cNvCxnSpPr>
              <a:stCxn id="16" idx="3"/>
              <a:endCxn id="12" idx="7"/>
            </p:cNvCxnSpPr>
            <p:nvPr/>
          </p:nvCxnSpPr>
          <p:spPr>
            <a:xfrm rot="5400000">
              <a:off x="1995067" y="1385467"/>
              <a:ext cx="581866" cy="126766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16" idx="4"/>
              <a:endCxn id="13" idx="0"/>
            </p:cNvCxnSpPr>
            <p:nvPr/>
          </p:nvCxnSpPr>
          <p:spPr>
            <a:xfrm rot="5400000">
              <a:off x="2895600" y="1943100"/>
              <a:ext cx="381000" cy="1524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16" idx="5"/>
              <a:endCxn id="14" idx="1"/>
            </p:cNvCxnSpPr>
            <p:nvPr/>
          </p:nvCxnSpPr>
          <p:spPr>
            <a:xfrm rot="16200000" flipH="1">
              <a:off x="3214267" y="1918867"/>
              <a:ext cx="810466" cy="42946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>
              <a:stCxn id="16" idx="6"/>
              <a:endCxn id="15" idx="1"/>
            </p:cNvCxnSpPr>
            <p:nvPr/>
          </p:nvCxnSpPr>
          <p:spPr>
            <a:xfrm>
              <a:off x="3505200" y="1485900"/>
              <a:ext cx="1319633" cy="671933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>
              <a:stCxn id="15" idx="4"/>
              <a:endCxn id="19" idx="0"/>
            </p:cNvCxnSpPr>
            <p:nvPr/>
          </p:nvCxnSpPr>
          <p:spPr>
            <a:xfrm rot="16200000" flipH="1">
              <a:off x="4876800" y="2933700"/>
              <a:ext cx="457200" cy="762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>
              <a:stCxn id="19" idx="4"/>
              <a:endCxn id="8" idx="0"/>
            </p:cNvCxnSpPr>
            <p:nvPr/>
          </p:nvCxnSpPr>
          <p:spPr>
            <a:xfrm rot="5400000">
              <a:off x="4724400" y="4000500"/>
              <a:ext cx="533400" cy="3048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13" idx="3"/>
              <a:endCxn id="10" idx="0"/>
            </p:cNvCxnSpPr>
            <p:nvPr/>
          </p:nvCxnSpPr>
          <p:spPr>
            <a:xfrm rot="5400000">
              <a:off x="2609851" y="2814217"/>
              <a:ext cx="176633" cy="138533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>
              <a:stCxn id="12" idx="4"/>
              <a:endCxn id="11" idx="0"/>
            </p:cNvCxnSpPr>
            <p:nvPr/>
          </p:nvCxnSpPr>
          <p:spPr>
            <a:xfrm rot="16200000" flipH="1">
              <a:off x="1447800" y="2857500"/>
              <a:ext cx="152400" cy="2286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11" idx="4"/>
              <a:endCxn id="7" idx="0"/>
            </p:cNvCxnSpPr>
            <p:nvPr/>
          </p:nvCxnSpPr>
          <p:spPr>
            <a:xfrm rot="5400000">
              <a:off x="1409700" y="3810000"/>
              <a:ext cx="304800" cy="1524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10" idx="4"/>
              <a:endCxn id="22" idx="0"/>
            </p:cNvCxnSpPr>
            <p:nvPr/>
          </p:nvCxnSpPr>
          <p:spPr>
            <a:xfrm rot="5400000">
              <a:off x="2514600" y="3771900"/>
              <a:ext cx="2286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>
              <a:stCxn id="14" idx="3"/>
              <a:endCxn id="5" idx="0"/>
            </p:cNvCxnSpPr>
            <p:nvPr/>
          </p:nvCxnSpPr>
          <p:spPr>
            <a:xfrm rot="5400000">
              <a:off x="3676651" y="3042817"/>
              <a:ext cx="176633" cy="138533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>
              <a:stCxn id="5" idx="4"/>
              <a:endCxn id="21" idx="0"/>
            </p:cNvCxnSpPr>
            <p:nvPr/>
          </p:nvCxnSpPr>
          <p:spPr>
            <a:xfrm rot="16200000" flipH="1">
              <a:off x="3695700" y="3886200"/>
              <a:ext cx="228600" cy="2286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>
              <a:stCxn id="21" idx="3"/>
              <a:endCxn id="20" idx="7"/>
            </p:cNvCxnSpPr>
            <p:nvPr/>
          </p:nvCxnSpPr>
          <p:spPr>
            <a:xfrm rot="5400000">
              <a:off x="3290467" y="4509667"/>
              <a:ext cx="200866" cy="58186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>
              <a:stCxn id="8" idx="3"/>
              <a:endCxn id="20" idx="6"/>
            </p:cNvCxnSpPr>
            <p:nvPr/>
          </p:nvCxnSpPr>
          <p:spPr>
            <a:xfrm rot="5400000">
              <a:off x="3829051" y="4376317"/>
              <a:ext cx="138533" cy="1395833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>
              <a:stCxn id="22" idx="4"/>
              <a:endCxn id="20" idx="1"/>
            </p:cNvCxnSpPr>
            <p:nvPr/>
          </p:nvCxnSpPr>
          <p:spPr>
            <a:xfrm rot="5400000">
              <a:off x="2457451" y="4729583"/>
              <a:ext cx="329033" cy="13867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>
              <a:stCxn id="7" idx="5"/>
              <a:endCxn id="20" idx="2"/>
            </p:cNvCxnSpPr>
            <p:nvPr/>
          </p:nvCxnSpPr>
          <p:spPr>
            <a:xfrm rot="16200000" flipH="1">
              <a:off x="1861717" y="4490616"/>
              <a:ext cx="519533" cy="786233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>
              <a:stCxn id="20" idx="3"/>
              <a:endCxn id="6" idx="7"/>
            </p:cNvCxnSpPr>
            <p:nvPr/>
          </p:nvCxnSpPr>
          <p:spPr>
            <a:xfrm rot="5400000">
              <a:off x="2299867" y="5195467"/>
              <a:ext cx="124666" cy="50566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/>
            <p:cNvCxnSpPr>
              <a:stCxn id="6" idx="5"/>
              <a:endCxn id="24" idx="1"/>
            </p:cNvCxnSpPr>
            <p:nvPr/>
          </p:nvCxnSpPr>
          <p:spPr>
            <a:xfrm rot="16200000" flipH="1">
              <a:off x="2147467" y="5957467"/>
              <a:ext cx="277066" cy="35326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>
              <a:stCxn id="20" idx="4"/>
              <a:endCxn id="24" idx="0"/>
            </p:cNvCxnSpPr>
            <p:nvPr/>
          </p:nvCxnSpPr>
          <p:spPr>
            <a:xfrm rot="5400000">
              <a:off x="2438400" y="5753100"/>
              <a:ext cx="685800" cy="1524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/>
            <p:cNvCxnSpPr>
              <a:stCxn id="20" idx="5"/>
              <a:endCxn id="18" idx="1"/>
            </p:cNvCxnSpPr>
            <p:nvPr/>
          </p:nvCxnSpPr>
          <p:spPr>
            <a:xfrm rot="16200000" flipH="1">
              <a:off x="3061867" y="5424067"/>
              <a:ext cx="200866" cy="12466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Arrow Connector 78"/>
            <p:cNvCxnSpPr>
              <a:stCxn id="18" idx="3"/>
              <a:endCxn id="24" idx="7"/>
            </p:cNvCxnSpPr>
            <p:nvPr/>
          </p:nvCxnSpPr>
          <p:spPr>
            <a:xfrm rot="5400000">
              <a:off x="2985667" y="6033667"/>
              <a:ext cx="200866" cy="27706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Oval 44"/>
            <p:cNvSpPr/>
            <p:nvPr/>
          </p:nvSpPr>
          <p:spPr>
            <a:xfrm>
              <a:off x="457200" y="5257800"/>
              <a:ext cx="685800" cy="6858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228600" y="4191000"/>
              <a:ext cx="685800" cy="6858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/>
            <p:nvPr/>
          </p:nvSpPr>
          <p:spPr>
            <a:xfrm>
              <a:off x="304800" y="3124200"/>
              <a:ext cx="685800" cy="6858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228600" y="1981200"/>
              <a:ext cx="685800" cy="6858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4" name="Straight Arrow Connector 53"/>
            <p:cNvCxnSpPr>
              <a:stCxn id="16" idx="2"/>
              <a:endCxn id="51" idx="7"/>
            </p:cNvCxnSpPr>
            <p:nvPr/>
          </p:nvCxnSpPr>
          <p:spPr>
            <a:xfrm rot="10800000" flipV="1">
              <a:off x="813968" y="1485899"/>
              <a:ext cx="2005433" cy="595733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>
              <a:stCxn id="51" idx="4"/>
              <a:endCxn id="49" idx="0"/>
            </p:cNvCxnSpPr>
            <p:nvPr/>
          </p:nvCxnSpPr>
          <p:spPr>
            <a:xfrm rot="16200000" flipH="1">
              <a:off x="381000" y="2857500"/>
              <a:ext cx="457200" cy="762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>
              <a:stCxn id="49" idx="4"/>
              <a:endCxn id="47" idx="0"/>
            </p:cNvCxnSpPr>
            <p:nvPr/>
          </p:nvCxnSpPr>
          <p:spPr>
            <a:xfrm rot="5400000">
              <a:off x="419100" y="3962400"/>
              <a:ext cx="381000" cy="762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>
              <a:stCxn id="47" idx="5"/>
              <a:endCxn id="20" idx="2"/>
            </p:cNvCxnSpPr>
            <p:nvPr/>
          </p:nvCxnSpPr>
          <p:spPr>
            <a:xfrm rot="16200000" flipH="1">
              <a:off x="1480717" y="4109616"/>
              <a:ext cx="367133" cy="1700633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>
              <a:stCxn id="20" idx="3"/>
              <a:endCxn id="45" idx="7"/>
            </p:cNvCxnSpPr>
            <p:nvPr/>
          </p:nvCxnSpPr>
          <p:spPr>
            <a:xfrm rot="5400000" flipH="1">
              <a:off x="1814933" y="4585867"/>
              <a:ext cx="27734" cy="157246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/>
            <p:cNvCxnSpPr>
              <a:stCxn id="45" idx="5"/>
              <a:endCxn id="24" idx="2"/>
            </p:cNvCxnSpPr>
            <p:nvPr/>
          </p:nvCxnSpPr>
          <p:spPr>
            <a:xfrm rot="16200000" flipH="1">
              <a:off x="1366417" y="5519316"/>
              <a:ext cx="671933" cy="1319633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1" name="Oval 170"/>
            <p:cNvSpPr/>
            <p:nvPr/>
          </p:nvSpPr>
          <p:spPr>
            <a:xfrm>
              <a:off x="4114800" y="5486400"/>
              <a:ext cx="685800" cy="6858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2" name="Straight Arrow Connector 171"/>
            <p:cNvCxnSpPr>
              <a:stCxn id="20" idx="5"/>
              <a:endCxn id="171" idx="1"/>
            </p:cNvCxnSpPr>
            <p:nvPr/>
          </p:nvCxnSpPr>
          <p:spPr>
            <a:xfrm rot="16200000" flipH="1">
              <a:off x="3557167" y="4928767"/>
              <a:ext cx="200866" cy="111526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Arrow Connector 172"/>
            <p:cNvCxnSpPr>
              <a:stCxn id="171" idx="3"/>
              <a:endCxn id="24" idx="6"/>
            </p:cNvCxnSpPr>
            <p:nvPr/>
          </p:nvCxnSpPr>
          <p:spPr>
            <a:xfrm rot="5400000">
              <a:off x="3409951" y="5709817"/>
              <a:ext cx="443333" cy="1167233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5" name="Group 204"/>
            <p:cNvGrpSpPr/>
            <p:nvPr/>
          </p:nvGrpSpPr>
          <p:grpSpPr>
            <a:xfrm>
              <a:off x="2857500" y="1524000"/>
              <a:ext cx="5981700" cy="4343400"/>
              <a:chOff x="2857500" y="1524000"/>
              <a:chExt cx="5981700" cy="4343400"/>
            </a:xfrm>
          </p:grpSpPr>
          <p:cxnSp>
            <p:nvCxnSpPr>
              <p:cNvPr id="179" name="Straight Connector 178"/>
              <p:cNvCxnSpPr>
                <a:stCxn id="20" idx="0"/>
              </p:cNvCxnSpPr>
              <p:nvPr/>
            </p:nvCxnSpPr>
            <p:spPr>
              <a:xfrm rot="5400000" flipH="1" flipV="1">
                <a:off x="2800350" y="1581150"/>
                <a:ext cx="3276600" cy="3162300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/>
              <p:cNvCxnSpPr>
                <a:stCxn id="20" idx="4"/>
              </p:cNvCxnSpPr>
              <p:nvPr/>
            </p:nvCxnSpPr>
            <p:spPr>
              <a:xfrm rot="16200000" flipH="1">
                <a:off x="4248150" y="4095750"/>
                <a:ext cx="381000" cy="3162300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2" name="Rectangle 181"/>
              <p:cNvSpPr/>
              <p:nvPr/>
            </p:nvSpPr>
            <p:spPr>
              <a:xfrm>
                <a:off x="6019800" y="1524000"/>
                <a:ext cx="2819400" cy="4343400"/>
              </a:xfrm>
              <a:prstGeom prst="rect">
                <a:avLst/>
              </a:prstGeom>
              <a:solidFill>
                <a:schemeClr val="bg1"/>
              </a:solidFill>
              <a:ln w="9525" cmpd="sng"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86" name="Group 185"/>
              <p:cNvGrpSpPr/>
              <p:nvPr/>
            </p:nvGrpSpPr>
            <p:grpSpPr>
              <a:xfrm>
                <a:off x="7162800" y="1676400"/>
                <a:ext cx="1153716" cy="3886200"/>
                <a:chOff x="7162800" y="1143000"/>
                <a:chExt cx="1447800" cy="4876800"/>
              </a:xfrm>
            </p:grpSpPr>
            <p:sp>
              <p:nvSpPr>
                <p:cNvPr id="187" name="Oval 186"/>
                <p:cNvSpPr/>
                <p:nvPr/>
              </p:nvSpPr>
              <p:spPr>
                <a:xfrm>
                  <a:off x="7239000" y="1143000"/>
                  <a:ext cx="457200" cy="457200"/>
                </a:xfrm>
                <a:prstGeom prst="ellipse">
                  <a:avLst/>
                </a:prstGeom>
                <a:solidFill>
                  <a:schemeClr val="bg1"/>
                </a:solidFill>
                <a:ln w="9525" cmpd="sng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 smtClean="0">
                    <a:solidFill>
                      <a:schemeClr val="tx1"/>
                    </a:solidFill>
                  </a:endParaRPr>
                </a:p>
              </p:txBody>
            </p:sp>
            <p:cxnSp>
              <p:nvCxnSpPr>
                <p:cNvPr id="188" name="Straight Arrow Connector 187"/>
                <p:cNvCxnSpPr>
                  <a:stCxn id="187" idx="4"/>
                  <a:endCxn id="189" idx="0"/>
                </p:cNvCxnSpPr>
                <p:nvPr/>
              </p:nvCxnSpPr>
              <p:spPr>
                <a:xfrm rot="5400000">
                  <a:off x="7277100" y="1790700"/>
                  <a:ext cx="381000" cy="1588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9" name="Diamond 188"/>
                <p:cNvSpPr/>
                <p:nvPr/>
              </p:nvSpPr>
              <p:spPr>
                <a:xfrm>
                  <a:off x="7315200" y="1981200"/>
                  <a:ext cx="304800" cy="609600"/>
                </a:xfrm>
                <a:prstGeom prst="diamond">
                  <a:avLst/>
                </a:prstGeom>
                <a:solidFill>
                  <a:schemeClr val="bg1"/>
                </a:solidFill>
                <a:ln w="9525" cmpd="sng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 smtClean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90" name="Rectangle 189"/>
                <p:cNvSpPr/>
                <p:nvPr/>
              </p:nvSpPr>
              <p:spPr>
                <a:xfrm>
                  <a:off x="7162800" y="3124200"/>
                  <a:ext cx="609600" cy="381000"/>
                </a:xfrm>
                <a:prstGeom prst="rect">
                  <a:avLst/>
                </a:prstGeom>
                <a:solidFill>
                  <a:schemeClr val="bg1"/>
                </a:solidFill>
                <a:ln w="9525" cmpd="sng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800" dirty="0" smtClean="0">
                      <a:solidFill>
                        <a:schemeClr val="tx1"/>
                      </a:solidFill>
                    </a:rPr>
                    <a:t>Open Doors</a:t>
                  </a:r>
                </a:p>
              </p:txBody>
            </p:sp>
            <p:sp>
              <p:nvSpPr>
                <p:cNvPr id="191" name="Rectangle 190"/>
                <p:cNvSpPr/>
                <p:nvPr/>
              </p:nvSpPr>
              <p:spPr>
                <a:xfrm>
                  <a:off x="8001000" y="3124200"/>
                  <a:ext cx="609600" cy="381000"/>
                </a:xfrm>
                <a:prstGeom prst="rect">
                  <a:avLst/>
                </a:prstGeom>
                <a:solidFill>
                  <a:schemeClr val="bg1"/>
                </a:solidFill>
                <a:ln w="9525" cmpd="sng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800" dirty="0" smtClean="0">
                      <a:solidFill>
                        <a:schemeClr val="tx1"/>
                      </a:solidFill>
                    </a:rPr>
                    <a:t>Close Doors</a:t>
                  </a:r>
                </a:p>
              </p:txBody>
            </p:sp>
            <p:sp>
              <p:nvSpPr>
                <p:cNvPr id="192" name="Rectangle 191"/>
                <p:cNvSpPr/>
                <p:nvPr/>
              </p:nvSpPr>
              <p:spPr>
                <a:xfrm>
                  <a:off x="7162800" y="4800600"/>
                  <a:ext cx="609600" cy="381000"/>
                </a:xfrm>
                <a:prstGeom prst="rect">
                  <a:avLst/>
                </a:prstGeom>
                <a:solidFill>
                  <a:schemeClr val="bg1"/>
                </a:solidFill>
                <a:ln w="9525" cmpd="sng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800" dirty="0" smtClean="0">
                      <a:solidFill>
                        <a:schemeClr val="tx1"/>
                      </a:solidFill>
                    </a:rPr>
                    <a:t>Close Doors</a:t>
                  </a:r>
                </a:p>
              </p:txBody>
            </p:sp>
            <p:sp>
              <p:nvSpPr>
                <p:cNvPr id="193" name="Rectangle 192"/>
                <p:cNvSpPr/>
                <p:nvPr/>
              </p:nvSpPr>
              <p:spPr>
                <a:xfrm>
                  <a:off x="8001000" y="4800600"/>
                  <a:ext cx="609600" cy="381000"/>
                </a:xfrm>
                <a:prstGeom prst="rect">
                  <a:avLst/>
                </a:prstGeom>
                <a:solidFill>
                  <a:schemeClr val="bg1"/>
                </a:solidFill>
                <a:ln w="9525" cmpd="sng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800" dirty="0" smtClean="0">
                      <a:solidFill>
                        <a:schemeClr val="tx1"/>
                      </a:solidFill>
                    </a:rPr>
                    <a:t>Move Car</a:t>
                  </a:r>
                </a:p>
              </p:txBody>
            </p:sp>
            <p:cxnSp>
              <p:nvCxnSpPr>
                <p:cNvPr id="194" name="Straight Arrow Connector 193"/>
                <p:cNvCxnSpPr>
                  <a:stCxn id="189" idx="2"/>
                  <a:endCxn id="190" idx="0"/>
                </p:cNvCxnSpPr>
                <p:nvPr/>
              </p:nvCxnSpPr>
              <p:spPr>
                <a:xfrm rot="5400000">
                  <a:off x="7200900" y="2857500"/>
                  <a:ext cx="533400" cy="1588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Shape 194"/>
                <p:cNvCxnSpPr>
                  <a:stCxn id="189" idx="3"/>
                  <a:endCxn id="191" idx="0"/>
                </p:cNvCxnSpPr>
                <p:nvPr/>
              </p:nvCxnSpPr>
              <p:spPr>
                <a:xfrm>
                  <a:off x="7620000" y="2286000"/>
                  <a:ext cx="685800" cy="838200"/>
                </a:xfrm>
                <a:prstGeom prst="bentConnector2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6" name="Diamond 195"/>
                <p:cNvSpPr/>
                <p:nvPr/>
              </p:nvSpPr>
              <p:spPr>
                <a:xfrm>
                  <a:off x="7315200" y="3886200"/>
                  <a:ext cx="304800" cy="609600"/>
                </a:xfrm>
                <a:prstGeom prst="diamond">
                  <a:avLst/>
                </a:prstGeom>
                <a:solidFill>
                  <a:schemeClr val="bg1"/>
                </a:solidFill>
                <a:ln w="9525" cmpd="sng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 smtClean="0">
                    <a:solidFill>
                      <a:schemeClr val="tx1"/>
                    </a:solidFill>
                  </a:endParaRPr>
                </a:p>
              </p:txBody>
            </p:sp>
            <p:cxnSp>
              <p:nvCxnSpPr>
                <p:cNvPr id="197" name="Straight Arrow Connector 196"/>
                <p:cNvCxnSpPr>
                  <a:stCxn id="190" idx="2"/>
                  <a:endCxn id="196" idx="0"/>
                </p:cNvCxnSpPr>
                <p:nvPr/>
              </p:nvCxnSpPr>
              <p:spPr>
                <a:xfrm rot="5400000">
                  <a:off x="7277100" y="3695700"/>
                  <a:ext cx="381000" cy="1588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8" name="Straight Arrow Connector 197"/>
                <p:cNvCxnSpPr>
                  <a:stCxn id="191" idx="2"/>
                  <a:endCxn id="196" idx="0"/>
                </p:cNvCxnSpPr>
                <p:nvPr/>
              </p:nvCxnSpPr>
              <p:spPr>
                <a:xfrm rot="5400000">
                  <a:off x="7696200" y="3276600"/>
                  <a:ext cx="381000" cy="838200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9" name="Straight Arrow Connector 198"/>
                <p:cNvCxnSpPr>
                  <a:stCxn id="196" idx="2"/>
                  <a:endCxn id="192" idx="0"/>
                </p:cNvCxnSpPr>
                <p:nvPr/>
              </p:nvCxnSpPr>
              <p:spPr>
                <a:xfrm rot="5400000">
                  <a:off x="7315200" y="4648200"/>
                  <a:ext cx="304800" cy="1588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" name="Shape 199"/>
                <p:cNvCxnSpPr>
                  <a:stCxn id="196" idx="3"/>
                  <a:endCxn id="193" idx="0"/>
                </p:cNvCxnSpPr>
                <p:nvPr/>
              </p:nvCxnSpPr>
              <p:spPr>
                <a:xfrm>
                  <a:off x="7620000" y="4191000"/>
                  <a:ext cx="685800" cy="609600"/>
                </a:xfrm>
                <a:prstGeom prst="bentConnector2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1" name="Oval 200"/>
                <p:cNvSpPr/>
                <p:nvPr/>
              </p:nvSpPr>
              <p:spPr>
                <a:xfrm>
                  <a:off x="7391400" y="5715000"/>
                  <a:ext cx="304800" cy="304800"/>
                </a:xfrm>
                <a:prstGeom prst="ellipse">
                  <a:avLst/>
                </a:prstGeom>
                <a:solidFill>
                  <a:schemeClr val="bg1"/>
                </a:solidFill>
                <a:ln w="9525" cmpd="sng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 smtClean="0">
                    <a:solidFill>
                      <a:schemeClr val="tx1"/>
                    </a:solidFill>
                  </a:endParaRPr>
                </a:p>
              </p:txBody>
            </p:sp>
            <p:cxnSp>
              <p:nvCxnSpPr>
                <p:cNvPr id="202" name="Straight Arrow Connector 201"/>
                <p:cNvCxnSpPr>
                  <a:stCxn id="192" idx="2"/>
                  <a:endCxn id="201" idx="0"/>
                </p:cNvCxnSpPr>
                <p:nvPr/>
              </p:nvCxnSpPr>
              <p:spPr>
                <a:xfrm rot="16200000" flipH="1">
                  <a:off x="7239000" y="5410200"/>
                  <a:ext cx="533400" cy="76200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" name="Straight Arrow Connector 202"/>
                <p:cNvCxnSpPr>
                  <a:stCxn id="193" idx="2"/>
                  <a:endCxn id="201" idx="7"/>
                </p:cNvCxnSpPr>
                <p:nvPr/>
              </p:nvCxnSpPr>
              <p:spPr>
                <a:xfrm rot="5400000">
                  <a:off x="7689664" y="5143500"/>
                  <a:ext cx="578037" cy="654237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" name="Shape 67"/>
                <p:cNvCxnSpPr>
                  <a:stCxn id="201" idx="2"/>
                  <a:endCxn id="187" idx="2"/>
                </p:cNvCxnSpPr>
                <p:nvPr/>
              </p:nvCxnSpPr>
              <p:spPr>
                <a:xfrm rot="10800000">
                  <a:off x="7239000" y="1371600"/>
                  <a:ext cx="152400" cy="4495800"/>
                </a:xfrm>
                <a:prstGeom prst="curvedConnector3">
                  <a:avLst>
                    <a:gd name="adj1" fmla="val 735714"/>
                  </a:avLst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Take the 1000 shortest paths from the FSV</a:t>
            </a:r>
          </a:p>
          <a:p>
            <a:pPr lvl="1"/>
            <a:r>
              <a:rPr lang="en-US" dirty="0" smtClean="0"/>
              <a:t>Find number of common nodes between two paths</a:t>
            </a:r>
          </a:p>
          <a:p>
            <a:pPr lvl="1"/>
            <a:r>
              <a:rPr lang="en-US" dirty="0" smtClean="0"/>
              <a:t>Store number to avoid multiple calculations</a:t>
            </a:r>
          </a:p>
          <a:p>
            <a:r>
              <a:rPr lang="en-US" dirty="0" smtClean="0"/>
              <a:t>Find the five paths with lowest commonality</a:t>
            </a:r>
          </a:p>
          <a:p>
            <a:pPr lvl="1"/>
            <a:r>
              <a:rPr lang="en-US" dirty="0" smtClean="0"/>
              <a:t>Worst case: </a:t>
            </a:r>
            <a:r>
              <a:rPr lang="el-GR" dirty="0" smtClean="0"/>
              <a:t>Θ</a:t>
            </a:r>
            <a:r>
              <a:rPr lang="en-US" dirty="0" smtClean="0"/>
              <a:t>(n</a:t>
            </a:r>
            <a:r>
              <a:rPr lang="en-US" baseline="30000" dirty="0" smtClean="0"/>
              <a:t>5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the Subset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Built simple elevator program</a:t>
            </a:r>
          </a:p>
          <a:p>
            <a:pPr lvl="1"/>
            <a:r>
              <a:rPr lang="en-US" dirty="0" smtClean="0"/>
              <a:t>Two floors</a:t>
            </a:r>
          </a:p>
          <a:p>
            <a:pPr lvl="1"/>
            <a:r>
              <a:rPr lang="en-US" dirty="0" smtClean="0"/>
              <a:t>People pushed call button at random times</a:t>
            </a:r>
          </a:p>
          <a:p>
            <a:pPr lvl="1"/>
            <a:r>
              <a:rPr lang="en-US" dirty="0" smtClean="0"/>
              <a:t>Known error</a:t>
            </a:r>
          </a:p>
          <a:p>
            <a:pPr lvl="2"/>
            <a:r>
              <a:rPr lang="en-US" dirty="0" smtClean="0"/>
              <a:t>Elevator will instantly respond to call buttons</a:t>
            </a:r>
          </a:p>
          <a:p>
            <a:r>
              <a:rPr lang="en-US" dirty="0" smtClean="0"/>
              <a:t>Not fully implemented yet</a:t>
            </a:r>
          </a:p>
          <a:p>
            <a:pPr lvl="1"/>
            <a:r>
              <a:rPr lang="en-US" dirty="0" smtClean="0"/>
              <a:t>Features missing</a:t>
            </a:r>
          </a:p>
          <a:p>
            <a:pPr lvl="1"/>
            <a:r>
              <a:rPr lang="en-US" dirty="0" smtClean="0"/>
              <a:t>Wrote to see if we could get violating paths to use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Commonality</a:t>
            </a:r>
          </a:p>
          <a:p>
            <a:pPr lvl="1"/>
            <a:r>
              <a:rPr lang="en-US" dirty="0" smtClean="0"/>
              <a:t>Change how difference between paths is calculated</a:t>
            </a:r>
          </a:p>
          <a:p>
            <a:pPr lvl="1"/>
            <a:r>
              <a:rPr lang="en-US" dirty="0" smtClean="0"/>
              <a:t>Every node is involved in each trace</a:t>
            </a:r>
          </a:p>
          <a:p>
            <a:r>
              <a:rPr lang="en-US" dirty="0" smtClean="0"/>
              <a:t>Evaluate Efficiency</a:t>
            </a:r>
          </a:p>
          <a:p>
            <a:r>
              <a:rPr lang="en-US" dirty="0" smtClean="0"/>
              <a:t>Full Elevator Controller</a:t>
            </a:r>
          </a:p>
          <a:p>
            <a:r>
              <a:rPr lang="en-US" dirty="0" smtClean="0"/>
              <a:t>User Study</a:t>
            </a:r>
          </a:p>
          <a:p>
            <a:pPr lvl="1"/>
            <a:r>
              <a:rPr lang="en-US" dirty="0" smtClean="0"/>
              <a:t>Requires test subjects to languages not taught at Union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Commonality in Groups</a:t>
            </a:r>
            <a:endParaRPr lang="en-US" dirty="0"/>
          </a:p>
        </p:txBody>
      </p:sp>
      <p:grpSp>
        <p:nvGrpSpPr>
          <p:cNvPr id="65" name="Group 64"/>
          <p:cNvGrpSpPr/>
          <p:nvPr/>
        </p:nvGrpSpPr>
        <p:grpSpPr>
          <a:xfrm>
            <a:off x="685800" y="2971800"/>
            <a:ext cx="1828800" cy="1676400"/>
            <a:chOff x="685800" y="2971800"/>
            <a:chExt cx="1828800" cy="1676400"/>
          </a:xfrm>
        </p:grpSpPr>
        <p:sp>
          <p:nvSpPr>
            <p:cNvPr id="10" name="Oval 9"/>
            <p:cNvSpPr/>
            <p:nvPr/>
          </p:nvSpPr>
          <p:spPr>
            <a:xfrm>
              <a:off x="685800" y="2971800"/>
              <a:ext cx="533400" cy="533400"/>
            </a:xfrm>
            <a:prstGeom prst="ellipse">
              <a:avLst/>
            </a:prstGeom>
            <a:solidFill>
              <a:schemeClr val="bg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981200" y="2971800"/>
              <a:ext cx="533400" cy="533400"/>
            </a:xfrm>
            <a:prstGeom prst="ellipse">
              <a:avLst/>
            </a:prstGeom>
            <a:solidFill>
              <a:schemeClr val="bg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2</a:t>
              </a:r>
            </a:p>
          </p:txBody>
        </p:sp>
        <p:cxnSp>
          <p:nvCxnSpPr>
            <p:cNvPr id="12" name="Straight Connector 11"/>
            <p:cNvCxnSpPr>
              <a:stCxn id="10" idx="6"/>
              <a:endCxn id="11" idx="2"/>
            </p:cNvCxnSpPr>
            <p:nvPr/>
          </p:nvCxnSpPr>
          <p:spPr>
            <a:xfrm>
              <a:off x="1219200" y="3238500"/>
              <a:ext cx="762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1447800" y="2971800"/>
              <a:ext cx="228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3</a:t>
              </a:r>
              <a:endParaRPr lang="en-US" sz="1200" dirty="0"/>
            </a:p>
          </p:txBody>
        </p:sp>
        <p:sp>
          <p:nvSpPr>
            <p:cNvPr id="14" name="Oval 13"/>
            <p:cNvSpPr/>
            <p:nvPr/>
          </p:nvSpPr>
          <p:spPr>
            <a:xfrm>
              <a:off x="1295400" y="4114800"/>
              <a:ext cx="533400" cy="533400"/>
            </a:xfrm>
            <a:prstGeom prst="ellipse">
              <a:avLst/>
            </a:prstGeom>
            <a:solidFill>
              <a:schemeClr val="bg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3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16" name="Straight Connector 15"/>
            <p:cNvCxnSpPr>
              <a:stCxn id="14" idx="7"/>
              <a:endCxn id="11" idx="4"/>
            </p:cNvCxnSpPr>
            <p:nvPr/>
          </p:nvCxnSpPr>
          <p:spPr>
            <a:xfrm rot="5400000" flipH="1" flipV="1">
              <a:off x="1655435" y="3600451"/>
              <a:ext cx="687715" cy="49721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14" idx="1"/>
              <a:endCxn id="10" idx="4"/>
            </p:cNvCxnSpPr>
            <p:nvPr/>
          </p:nvCxnSpPr>
          <p:spPr>
            <a:xfrm rot="16200000" flipV="1">
              <a:off x="819151" y="3638550"/>
              <a:ext cx="687715" cy="42101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1981200" y="3733800"/>
              <a:ext cx="228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4</a:t>
              </a:r>
              <a:endParaRPr lang="en-US" sz="12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990600" y="3810000"/>
              <a:ext cx="228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5</a:t>
              </a:r>
              <a:endParaRPr lang="en-US" sz="12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371600" y="3429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12</a:t>
              </a:r>
              <a:endParaRPr lang="en-US" dirty="0"/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5105400" y="1600200"/>
            <a:ext cx="3352800" cy="1800999"/>
            <a:chOff x="5105400" y="1600200"/>
            <a:chExt cx="3352800" cy="1800999"/>
          </a:xfrm>
        </p:grpSpPr>
        <p:sp>
          <p:nvSpPr>
            <p:cNvPr id="29" name="Oval 28"/>
            <p:cNvSpPr/>
            <p:nvPr/>
          </p:nvSpPr>
          <p:spPr>
            <a:xfrm>
              <a:off x="5105400" y="1600200"/>
              <a:ext cx="533400" cy="533400"/>
            </a:xfrm>
            <a:prstGeom prst="ellipse">
              <a:avLst/>
            </a:prstGeom>
            <a:solidFill>
              <a:schemeClr val="bg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0" name="Oval 29"/>
            <p:cNvSpPr/>
            <p:nvPr/>
          </p:nvSpPr>
          <p:spPr>
            <a:xfrm>
              <a:off x="6400800" y="1600200"/>
              <a:ext cx="533400" cy="533400"/>
            </a:xfrm>
            <a:prstGeom prst="ellipse">
              <a:avLst/>
            </a:prstGeom>
            <a:solidFill>
              <a:schemeClr val="bg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2</a:t>
              </a:r>
            </a:p>
          </p:txBody>
        </p:sp>
        <p:cxnSp>
          <p:nvCxnSpPr>
            <p:cNvPr id="31" name="Straight Connector 30"/>
            <p:cNvCxnSpPr>
              <a:stCxn id="29" idx="6"/>
              <a:endCxn id="30" idx="2"/>
            </p:cNvCxnSpPr>
            <p:nvPr/>
          </p:nvCxnSpPr>
          <p:spPr>
            <a:xfrm>
              <a:off x="5638800" y="1866900"/>
              <a:ext cx="762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5867400" y="1600200"/>
              <a:ext cx="228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3</a:t>
              </a:r>
              <a:endParaRPr lang="en-US" sz="1200" dirty="0"/>
            </a:p>
          </p:txBody>
        </p:sp>
        <p:sp>
          <p:nvSpPr>
            <p:cNvPr id="33" name="Oval 32"/>
            <p:cNvSpPr/>
            <p:nvPr/>
          </p:nvSpPr>
          <p:spPr>
            <a:xfrm>
              <a:off x="5105400" y="2819400"/>
              <a:ext cx="533400" cy="533400"/>
            </a:xfrm>
            <a:prstGeom prst="ellipse">
              <a:avLst/>
            </a:prstGeom>
            <a:solidFill>
              <a:schemeClr val="bg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3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4" name="Oval 33"/>
            <p:cNvSpPr/>
            <p:nvPr/>
          </p:nvSpPr>
          <p:spPr>
            <a:xfrm>
              <a:off x="6400800" y="2819400"/>
              <a:ext cx="533400" cy="533400"/>
            </a:xfrm>
            <a:prstGeom prst="ellipse">
              <a:avLst/>
            </a:prstGeom>
            <a:solidFill>
              <a:schemeClr val="bg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4</a:t>
              </a:r>
            </a:p>
          </p:txBody>
        </p:sp>
        <p:cxnSp>
          <p:nvCxnSpPr>
            <p:cNvPr id="35" name="Straight Connector 34"/>
            <p:cNvCxnSpPr>
              <a:stCxn id="33" idx="6"/>
              <a:endCxn id="34" idx="2"/>
            </p:cNvCxnSpPr>
            <p:nvPr/>
          </p:nvCxnSpPr>
          <p:spPr>
            <a:xfrm>
              <a:off x="5638800" y="3086100"/>
              <a:ext cx="762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5867400" y="3124200"/>
              <a:ext cx="228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3</a:t>
              </a:r>
              <a:endParaRPr lang="en-US" sz="1200" dirty="0"/>
            </a:p>
          </p:txBody>
        </p:sp>
        <p:cxnSp>
          <p:nvCxnSpPr>
            <p:cNvPr id="38" name="Straight Connector 37"/>
            <p:cNvCxnSpPr>
              <a:stCxn id="29" idx="4"/>
              <a:endCxn id="33" idx="0"/>
            </p:cNvCxnSpPr>
            <p:nvPr/>
          </p:nvCxnSpPr>
          <p:spPr>
            <a:xfrm rot="5400000">
              <a:off x="5029200" y="2476500"/>
              <a:ext cx="6858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stCxn id="30" idx="4"/>
              <a:endCxn id="34" idx="0"/>
            </p:cNvCxnSpPr>
            <p:nvPr/>
          </p:nvCxnSpPr>
          <p:spPr>
            <a:xfrm rot="5400000">
              <a:off x="6324600" y="2476500"/>
              <a:ext cx="6858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/>
            <p:cNvSpPr txBox="1"/>
            <p:nvPr/>
          </p:nvSpPr>
          <p:spPr>
            <a:xfrm>
              <a:off x="5105400" y="2362200"/>
              <a:ext cx="228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5</a:t>
              </a:r>
              <a:endParaRPr lang="en-US" sz="1200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6705600" y="2362200"/>
              <a:ext cx="228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7</a:t>
              </a:r>
              <a:endParaRPr lang="en-US" sz="1200" dirty="0"/>
            </a:p>
          </p:txBody>
        </p:sp>
        <p:cxnSp>
          <p:nvCxnSpPr>
            <p:cNvPr id="46" name="Straight Connector 45"/>
            <p:cNvCxnSpPr>
              <a:stCxn id="33" idx="7"/>
              <a:endCxn id="30" idx="3"/>
            </p:cNvCxnSpPr>
            <p:nvPr/>
          </p:nvCxnSpPr>
          <p:spPr>
            <a:xfrm rot="5400000" flipH="1" flipV="1">
              <a:off x="5598785" y="2017385"/>
              <a:ext cx="842030" cy="9182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>
              <a:stCxn id="29" idx="5"/>
              <a:endCxn id="34" idx="1"/>
            </p:cNvCxnSpPr>
            <p:nvPr/>
          </p:nvCxnSpPr>
          <p:spPr>
            <a:xfrm rot="16200000" flipH="1">
              <a:off x="5598785" y="2017385"/>
              <a:ext cx="842030" cy="9182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/>
            <p:cNvSpPr txBox="1"/>
            <p:nvPr/>
          </p:nvSpPr>
          <p:spPr>
            <a:xfrm>
              <a:off x="5562600" y="2209800"/>
              <a:ext cx="228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4</a:t>
              </a:r>
              <a:endParaRPr lang="en-US" sz="1200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6248400" y="2209800"/>
              <a:ext cx="228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4</a:t>
              </a:r>
              <a:endParaRPr lang="en-US" sz="1200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7162800" y="2133600"/>
              <a:ext cx="1295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26</a:t>
              </a:r>
              <a:endParaRPr lang="en-US" dirty="0"/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4724400" y="4066401"/>
            <a:ext cx="4267200" cy="2791599"/>
            <a:chOff x="4724400" y="4066401"/>
            <a:chExt cx="4267200" cy="2791599"/>
          </a:xfrm>
        </p:grpSpPr>
        <p:sp>
          <p:nvSpPr>
            <p:cNvPr id="53" name="Oval 52"/>
            <p:cNvSpPr/>
            <p:nvPr/>
          </p:nvSpPr>
          <p:spPr>
            <a:xfrm>
              <a:off x="5029200" y="4114800"/>
              <a:ext cx="533400" cy="533400"/>
            </a:xfrm>
            <a:prstGeom prst="ellipse">
              <a:avLst/>
            </a:prstGeom>
            <a:solidFill>
              <a:schemeClr val="bg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4" name="Oval 53"/>
            <p:cNvSpPr/>
            <p:nvPr/>
          </p:nvSpPr>
          <p:spPr>
            <a:xfrm>
              <a:off x="6705600" y="4114800"/>
              <a:ext cx="533400" cy="533400"/>
            </a:xfrm>
            <a:prstGeom prst="ellipse">
              <a:avLst/>
            </a:prstGeom>
            <a:solidFill>
              <a:schemeClr val="bg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2</a:t>
              </a:r>
            </a:p>
          </p:txBody>
        </p:sp>
        <p:cxnSp>
          <p:nvCxnSpPr>
            <p:cNvPr id="55" name="Straight Connector 54"/>
            <p:cNvCxnSpPr>
              <a:stCxn id="53" idx="6"/>
              <a:endCxn id="54" idx="2"/>
            </p:cNvCxnSpPr>
            <p:nvPr/>
          </p:nvCxnSpPr>
          <p:spPr>
            <a:xfrm>
              <a:off x="5562600" y="4381500"/>
              <a:ext cx="1143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6019800" y="4066401"/>
              <a:ext cx="228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3</a:t>
              </a:r>
              <a:endParaRPr lang="en-US" sz="1200" dirty="0"/>
            </a:p>
          </p:txBody>
        </p:sp>
        <p:sp>
          <p:nvSpPr>
            <p:cNvPr id="57" name="Oval 56"/>
            <p:cNvSpPr/>
            <p:nvPr/>
          </p:nvSpPr>
          <p:spPr>
            <a:xfrm>
              <a:off x="4724400" y="5410200"/>
              <a:ext cx="533400" cy="533400"/>
            </a:xfrm>
            <a:prstGeom prst="ellipse">
              <a:avLst/>
            </a:prstGeom>
            <a:solidFill>
              <a:schemeClr val="bg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3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8" name="Oval 57"/>
            <p:cNvSpPr/>
            <p:nvPr/>
          </p:nvSpPr>
          <p:spPr>
            <a:xfrm>
              <a:off x="7239000" y="5410200"/>
              <a:ext cx="533400" cy="533400"/>
            </a:xfrm>
            <a:prstGeom prst="ellipse">
              <a:avLst/>
            </a:prstGeom>
            <a:solidFill>
              <a:schemeClr val="bg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4</a:t>
              </a:r>
            </a:p>
          </p:txBody>
        </p:sp>
        <p:cxnSp>
          <p:nvCxnSpPr>
            <p:cNvPr id="59" name="Straight Connector 58"/>
            <p:cNvCxnSpPr>
              <a:stCxn id="57" idx="6"/>
              <a:endCxn id="58" idx="2"/>
            </p:cNvCxnSpPr>
            <p:nvPr/>
          </p:nvCxnSpPr>
          <p:spPr>
            <a:xfrm>
              <a:off x="5257800" y="5676900"/>
              <a:ext cx="19812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>
              <a:stCxn id="53" idx="4"/>
              <a:endCxn id="57" idx="0"/>
            </p:cNvCxnSpPr>
            <p:nvPr/>
          </p:nvCxnSpPr>
          <p:spPr>
            <a:xfrm rot="5400000">
              <a:off x="4762500" y="4876800"/>
              <a:ext cx="762000" cy="3048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>
              <a:stCxn id="54" idx="4"/>
              <a:endCxn id="58" idx="0"/>
            </p:cNvCxnSpPr>
            <p:nvPr/>
          </p:nvCxnSpPr>
          <p:spPr>
            <a:xfrm rot="16200000" flipH="1">
              <a:off x="6858000" y="4762500"/>
              <a:ext cx="762000" cy="533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>
              <a:stCxn id="57" idx="6"/>
              <a:endCxn id="54" idx="3"/>
            </p:cNvCxnSpPr>
            <p:nvPr/>
          </p:nvCxnSpPr>
          <p:spPr>
            <a:xfrm flipV="1">
              <a:off x="5257800" y="4570085"/>
              <a:ext cx="1525915" cy="110681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>
              <a:stCxn id="53" idx="5"/>
              <a:endCxn id="58" idx="2"/>
            </p:cNvCxnSpPr>
            <p:nvPr/>
          </p:nvCxnSpPr>
          <p:spPr>
            <a:xfrm rot="16200000" flipH="1">
              <a:off x="5808335" y="4246234"/>
              <a:ext cx="1106815" cy="175451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TextBox 78"/>
            <p:cNvSpPr txBox="1"/>
            <p:nvPr/>
          </p:nvSpPr>
          <p:spPr>
            <a:xfrm>
              <a:off x="6934200" y="6248400"/>
              <a:ext cx="228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8</a:t>
              </a:r>
              <a:endParaRPr lang="en-US" sz="1200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5334000" y="6248400"/>
              <a:ext cx="228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</a:t>
              </a:r>
              <a:endParaRPr lang="en-US" sz="1200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6096000" y="5410200"/>
              <a:ext cx="228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3</a:t>
              </a:r>
              <a:endParaRPr lang="en-US" sz="1200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6858000" y="5209401"/>
              <a:ext cx="228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4</a:t>
              </a:r>
              <a:endParaRPr lang="en-US" sz="1200" dirty="0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5334000" y="5209401"/>
              <a:ext cx="228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4</a:t>
              </a:r>
              <a:endParaRPr lang="en-US" sz="1200" dirty="0"/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4876800" y="4800600"/>
              <a:ext cx="228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5</a:t>
              </a:r>
              <a:endParaRPr lang="en-US" sz="1200" dirty="0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7239000" y="4724400"/>
              <a:ext cx="228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7</a:t>
              </a:r>
              <a:endParaRPr lang="en-US" sz="1200" dirty="0"/>
            </a:p>
          </p:txBody>
        </p:sp>
        <p:sp>
          <p:nvSpPr>
            <p:cNvPr id="86" name="Oval 85"/>
            <p:cNvSpPr/>
            <p:nvPr/>
          </p:nvSpPr>
          <p:spPr>
            <a:xfrm>
              <a:off x="5943600" y="6324600"/>
              <a:ext cx="533400" cy="533400"/>
            </a:xfrm>
            <a:prstGeom prst="ellipse">
              <a:avLst/>
            </a:prstGeom>
            <a:solidFill>
              <a:schemeClr val="bg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5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88" name="Straight Connector 87"/>
            <p:cNvCxnSpPr>
              <a:stCxn id="86" idx="2"/>
              <a:endCxn id="57" idx="5"/>
            </p:cNvCxnSpPr>
            <p:nvPr/>
          </p:nvCxnSpPr>
          <p:spPr>
            <a:xfrm rot="10800000">
              <a:off x="5179686" y="5865486"/>
              <a:ext cx="763915" cy="72581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>
              <a:stCxn id="86" idx="6"/>
              <a:endCxn id="58" idx="3"/>
            </p:cNvCxnSpPr>
            <p:nvPr/>
          </p:nvCxnSpPr>
          <p:spPr>
            <a:xfrm flipV="1">
              <a:off x="6477000" y="5865485"/>
              <a:ext cx="840115" cy="72581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>
              <a:stCxn id="86" idx="0"/>
              <a:endCxn id="54" idx="3"/>
            </p:cNvCxnSpPr>
            <p:nvPr/>
          </p:nvCxnSpPr>
          <p:spPr>
            <a:xfrm rot="5400000" flipH="1" flipV="1">
              <a:off x="5619750" y="5160636"/>
              <a:ext cx="1754515" cy="57341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>
              <a:stCxn id="53" idx="5"/>
              <a:endCxn id="86" idx="0"/>
            </p:cNvCxnSpPr>
            <p:nvPr/>
          </p:nvCxnSpPr>
          <p:spPr>
            <a:xfrm rot="16200000" flipH="1">
              <a:off x="4970135" y="5084434"/>
              <a:ext cx="1754515" cy="72581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TextBox 95"/>
            <p:cNvSpPr txBox="1"/>
            <p:nvPr/>
          </p:nvSpPr>
          <p:spPr>
            <a:xfrm>
              <a:off x="5791200" y="5867400"/>
              <a:ext cx="228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5</a:t>
              </a:r>
              <a:endParaRPr lang="en-US" sz="1200" dirty="0"/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6324600" y="5867400"/>
              <a:ext cx="228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8</a:t>
              </a:r>
              <a:endParaRPr lang="en-US" sz="1200" dirty="0"/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7696200" y="4724400"/>
              <a:ext cx="1295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49</a:t>
              </a:r>
              <a:endParaRPr lang="en-US" dirty="0"/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533400" y="1524000"/>
            <a:ext cx="1828800" cy="826532"/>
            <a:chOff x="533400" y="1524000"/>
            <a:chExt cx="1828800" cy="826532"/>
          </a:xfrm>
        </p:grpSpPr>
        <p:sp>
          <p:nvSpPr>
            <p:cNvPr id="4" name="Oval 3"/>
            <p:cNvSpPr/>
            <p:nvPr/>
          </p:nvSpPr>
          <p:spPr>
            <a:xfrm>
              <a:off x="533400" y="1524000"/>
              <a:ext cx="533400" cy="533400"/>
            </a:xfrm>
            <a:prstGeom prst="ellipse">
              <a:avLst/>
            </a:prstGeom>
            <a:solidFill>
              <a:schemeClr val="bg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1828800" y="1524000"/>
              <a:ext cx="533400" cy="533400"/>
            </a:xfrm>
            <a:prstGeom prst="ellipse">
              <a:avLst/>
            </a:prstGeom>
            <a:solidFill>
              <a:schemeClr val="bg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2</a:t>
              </a:r>
            </a:p>
          </p:txBody>
        </p:sp>
        <p:cxnSp>
          <p:nvCxnSpPr>
            <p:cNvPr id="8" name="Straight Connector 7"/>
            <p:cNvCxnSpPr>
              <a:stCxn id="4" idx="6"/>
              <a:endCxn id="6" idx="2"/>
            </p:cNvCxnSpPr>
            <p:nvPr/>
          </p:nvCxnSpPr>
          <p:spPr>
            <a:xfrm>
              <a:off x="1066800" y="1790700"/>
              <a:ext cx="762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1295400" y="1524000"/>
              <a:ext cx="228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3</a:t>
              </a:r>
              <a:endParaRPr lang="en-US" sz="1200" dirty="0"/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1143000" y="19812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Ideal Solution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391400" y="5943600"/>
            <a:ext cx="685800" cy="685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105400" y="3048000"/>
            <a:ext cx="685800" cy="685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133600" y="5486400"/>
            <a:ext cx="685800" cy="685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286000" y="3886200"/>
            <a:ext cx="685800" cy="685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7391400" y="3657600"/>
            <a:ext cx="685800" cy="685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429000" y="2971800"/>
            <a:ext cx="685800" cy="685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828800" y="3048000"/>
            <a:ext cx="685800" cy="685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828800" y="2209800"/>
            <a:ext cx="685800" cy="685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3810000" y="2209800"/>
            <a:ext cx="685800" cy="685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5486400" y="2286000"/>
            <a:ext cx="685800" cy="685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7239000" y="2209800"/>
            <a:ext cx="685800" cy="685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4038600" y="1295400"/>
            <a:ext cx="685800" cy="6858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8001000" y="2819400"/>
            <a:ext cx="685800" cy="685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2514600" y="4648200"/>
            <a:ext cx="685800" cy="6858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5638800" y="3733800"/>
            <a:ext cx="685800" cy="685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3733800" y="3733800"/>
            <a:ext cx="685800" cy="685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2590800" y="6172200"/>
            <a:ext cx="685800" cy="685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3962400" y="6019800"/>
            <a:ext cx="685800" cy="685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5791200" y="6019800"/>
            <a:ext cx="685800" cy="685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Arrow Connector 26"/>
          <p:cNvCxnSpPr>
            <a:stCxn id="16" idx="3"/>
            <a:endCxn id="12" idx="7"/>
          </p:cNvCxnSpPr>
          <p:nvPr/>
        </p:nvCxnSpPr>
        <p:spPr>
          <a:xfrm rot="5400000">
            <a:off x="3061867" y="1233067"/>
            <a:ext cx="429466" cy="17248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6" idx="4"/>
            <a:endCxn id="13" idx="0"/>
          </p:cNvCxnSpPr>
          <p:nvPr/>
        </p:nvCxnSpPr>
        <p:spPr>
          <a:xfrm rot="5400000">
            <a:off x="4152900" y="1981200"/>
            <a:ext cx="228600" cy="22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16" idx="5"/>
            <a:endCxn id="14" idx="1"/>
          </p:cNvCxnSpPr>
          <p:nvPr/>
        </p:nvCxnSpPr>
        <p:spPr>
          <a:xfrm rot="16200000" flipH="1">
            <a:off x="4852567" y="1652167"/>
            <a:ext cx="505666" cy="9628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6" idx="6"/>
            <a:endCxn id="15" idx="1"/>
          </p:cNvCxnSpPr>
          <p:nvPr/>
        </p:nvCxnSpPr>
        <p:spPr>
          <a:xfrm>
            <a:off x="4724400" y="1638300"/>
            <a:ext cx="2615033" cy="67193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5" idx="5"/>
            <a:endCxn id="19" idx="1"/>
          </p:cNvCxnSpPr>
          <p:nvPr/>
        </p:nvCxnSpPr>
        <p:spPr>
          <a:xfrm rot="16200000" flipH="1">
            <a:off x="7900567" y="2718967"/>
            <a:ext cx="124666" cy="2770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19" idx="3"/>
            <a:endCxn id="8" idx="7"/>
          </p:cNvCxnSpPr>
          <p:nvPr/>
        </p:nvCxnSpPr>
        <p:spPr>
          <a:xfrm rot="5400000">
            <a:off x="7862467" y="3519067"/>
            <a:ext cx="353266" cy="1246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13" idx="3"/>
            <a:endCxn id="10" idx="0"/>
          </p:cNvCxnSpPr>
          <p:nvPr/>
        </p:nvCxnSpPr>
        <p:spPr>
          <a:xfrm rot="5400000">
            <a:off x="3752851" y="2814217"/>
            <a:ext cx="176633" cy="13853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12" idx="4"/>
            <a:endCxn id="11" idx="0"/>
          </p:cNvCxnSpPr>
          <p:nvPr/>
        </p:nvCxnSpPr>
        <p:spPr>
          <a:xfrm rot="5400000">
            <a:off x="2095500" y="2971800"/>
            <a:ext cx="152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11" idx="5"/>
            <a:endCxn id="7" idx="0"/>
          </p:cNvCxnSpPr>
          <p:nvPr/>
        </p:nvCxnSpPr>
        <p:spPr>
          <a:xfrm rot="16200000" flipH="1">
            <a:off x="2395117" y="3652416"/>
            <a:ext cx="252833" cy="21473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10" idx="4"/>
            <a:endCxn id="22" idx="0"/>
          </p:cNvCxnSpPr>
          <p:nvPr/>
        </p:nvCxnSpPr>
        <p:spPr>
          <a:xfrm rot="16200000" flipH="1">
            <a:off x="3886200" y="3543300"/>
            <a:ext cx="76200" cy="304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14" idx="3"/>
            <a:endCxn id="5" idx="0"/>
          </p:cNvCxnSpPr>
          <p:nvPr/>
        </p:nvCxnSpPr>
        <p:spPr>
          <a:xfrm rot="5400000">
            <a:off x="5429251" y="2890417"/>
            <a:ext cx="176633" cy="13853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5" idx="5"/>
            <a:endCxn id="21" idx="0"/>
          </p:cNvCxnSpPr>
          <p:nvPr/>
        </p:nvCxnSpPr>
        <p:spPr>
          <a:xfrm rot="16200000" flipH="1">
            <a:off x="5786017" y="3538116"/>
            <a:ext cx="100433" cy="29093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21" idx="4"/>
            <a:endCxn id="63" idx="1"/>
          </p:cNvCxnSpPr>
          <p:nvPr/>
        </p:nvCxnSpPr>
        <p:spPr>
          <a:xfrm rot="16200000" flipH="1">
            <a:off x="5924550" y="4476749"/>
            <a:ext cx="557633" cy="44333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8" idx="3"/>
            <a:endCxn id="63" idx="7"/>
          </p:cNvCxnSpPr>
          <p:nvPr/>
        </p:nvCxnSpPr>
        <p:spPr>
          <a:xfrm rot="5400000">
            <a:off x="6833767" y="4319167"/>
            <a:ext cx="734266" cy="5818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22" idx="3"/>
            <a:endCxn id="20" idx="7"/>
          </p:cNvCxnSpPr>
          <p:nvPr/>
        </p:nvCxnSpPr>
        <p:spPr>
          <a:xfrm rot="5400000">
            <a:off x="3252367" y="4166767"/>
            <a:ext cx="429466" cy="7342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7" idx="5"/>
            <a:endCxn id="20" idx="0"/>
          </p:cNvCxnSpPr>
          <p:nvPr/>
        </p:nvCxnSpPr>
        <p:spPr>
          <a:xfrm rot="5400000">
            <a:off x="2776118" y="4552950"/>
            <a:ext cx="176633" cy="1386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20" idx="3"/>
            <a:endCxn id="6" idx="0"/>
          </p:cNvCxnSpPr>
          <p:nvPr/>
        </p:nvCxnSpPr>
        <p:spPr>
          <a:xfrm rot="5400000">
            <a:off x="2419351" y="5290717"/>
            <a:ext cx="252833" cy="13853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6" idx="5"/>
            <a:endCxn id="23" idx="0"/>
          </p:cNvCxnSpPr>
          <p:nvPr/>
        </p:nvCxnSpPr>
        <p:spPr>
          <a:xfrm rot="16200000" flipH="1">
            <a:off x="2776117" y="6014616"/>
            <a:ext cx="100433" cy="21473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20" idx="4"/>
            <a:endCxn id="24" idx="0"/>
          </p:cNvCxnSpPr>
          <p:nvPr/>
        </p:nvCxnSpPr>
        <p:spPr>
          <a:xfrm rot="16200000" flipH="1">
            <a:off x="3238500" y="4953000"/>
            <a:ext cx="685800" cy="1447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63" idx="5"/>
            <a:endCxn id="4" idx="1"/>
          </p:cNvCxnSpPr>
          <p:nvPr/>
        </p:nvCxnSpPr>
        <p:spPr>
          <a:xfrm rot="16200000" flipH="1">
            <a:off x="6909967" y="5462167"/>
            <a:ext cx="581866" cy="5818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stCxn id="63" idx="3"/>
            <a:endCxn id="25" idx="0"/>
          </p:cNvCxnSpPr>
          <p:nvPr/>
        </p:nvCxnSpPr>
        <p:spPr>
          <a:xfrm rot="5400000">
            <a:off x="6000751" y="5595517"/>
            <a:ext cx="557633" cy="29093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val 44"/>
          <p:cNvSpPr/>
          <p:nvPr/>
        </p:nvSpPr>
        <p:spPr>
          <a:xfrm>
            <a:off x="914400" y="5257800"/>
            <a:ext cx="685800" cy="685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1066800" y="3962400"/>
            <a:ext cx="685800" cy="685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685800" y="2895600"/>
            <a:ext cx="685800" cy="685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609600" y="1905000"/>
            <a:ext cx="685800" cy="685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838200" y="6172200"/>
            <a:ext cx="685800" cy="685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4" name="Straight Arrow Connector 53"/>
          <p:cNvCxnSpPr>
            <a:stCxn id="16" idx="2"/>
            <a:endCxn id="51" idx="7"/>
          </p:cNvCxnSpPr>
          <p:nvPr/>
        </p:nvCxnSpPr>
        <p:spPr>
          <a:xfrm rot="10800000" flipV="1">
            <a:off x="1194968" y="1638299"/>
            <a:ext cx="2843633" cy="36713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51" idx="4"/>
            <a:endCxn id="49" idx="0"/>
          </p:cNvCxnSpPr>
          <p:nvPr/>
        </p:nvCxnSpPr>
        <p:spPr>
          <a:xfrm rot="16200000" flipH="1">
            <a:off x="838200" y="2705100"/>
            <a:ext cx="304800" cy="76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49" idx="4"/>
            <a:endCxn id="47" idx="0"/>
          </p:cNvCxnSpPr>
          <p:nvPr/>
        </p:nvCxnSpPr>
        <p:spPr>
          <a:xfrm rot="16200000" flipH="1">
            <a:off x="1028700" y="3581400"/>
            <a:ext cx="381000" cy="381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47" idx="5"/>
            <a:endCxn id="20" idx="1"/>
          </p:cNvCxnSpPr>
          <p:nvPr/>
        </p:nvCxnSpPr>
        <p:spPr>
          <a:xfrm rot="16200000" flipH="1">
            <a:off x="2033167" y="4166767"/>
            <a:ext cx="200866" cy="9628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20" idx="3"/>
            <a:endCxn id="45" idx="7"/>
          </p:cNvCxnSpPr>
          <p:nvPr/>
        </p:nvCxnSpPr>
        <p:spPr>
          <a:xfrm rot="5400000">
            <a:off x="1995067" y="4738267"/>
            <a:ext cx="124666" cy="11152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45" idx="4"/>
            <a:endCxn id="52" idx="0"/>
          </p:cNvCxnSpPr>
          <p:nvPr/>
        </p:nvCxnSpPr>
        <p:spPr>
          <a:xfrm rot="5400000">
            <a:off x="1104900" y="6019800"/>
            <a:ext cx="228600" cy="76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Oval 62"/>
          <p:cNvSpPr/>
          <p:nvPr/>
        </p:nvSpPr>
        <p:spPr>
          <a:xfrm>
            <a:off x="6324600" y="4876800"/>
            <a:ext cx="685800" cy="6858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Ways to get it wrong</a:t>
            </a:r>
          </a:p>
          <a:p>
            <a:pPr lvl="1"/>
            <a:r>
              <a:rPr lang="en-US" dirty="0" smtClean="0"/>
              <a:t>Between Floors</a:t>
            </a:r>
          </a:p>
          <a:p>
            <a:pPr lvl="1"/>
            <a:r>
              <a:rPr lang="en-US" dirty="0" smtClean="0"/>
              <a:t>Doors open while moving</a:t>
            </a:r>
          </a:p>
          <a:p>
            <a:pPr lvl="1"/>
            <a:r>
              <a:rPr lang="en-US" dirty="0" smtClean="0"/>
              <a:t>People left stranded</a:t>
            </a:r>
          </a:p>
          <a:p>
            <a:r>
              <a:rPr lang="en-US" dirty="0" smtClean="0"/>
              <a:t>Problems with testing</a:t>
            </a:r>
          </a:p>
          <a:p>
            <a:pPr lvl="1"/>
            <a:r>
              <a:rPr lang="en-US" dirty="0" smtClean="0"/>
              <a:t>Time</a:t>
            </a:r>
          </a:p>
          <a:p>
            <a:pPr lvl="1"/>
            <a:r>
              <a:rPr lang="en-US" dirty="0" smtClean="0"/>
              <a:t>Thoroughness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Elevator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Elevator</a:t>
            </a:r>
            <a:endParaRPr lang="en-US" dirty="0"/>
          </a:p>
        </p:txBody>
      </p:sp>
      <p:sp>
        <p:nvSpPr>
          <p:cNvPr id="22" name="Oval 21"/>
          <p:cNvSpPr/>
          <p:nvPr/>
        </p:nvSpPr>
        <p:spPr>
          <a:xfrm>
            <a:off x="7239000" y="1143000"/>
            <a:ext cx="457200" cy="457200"/>
          </a:xfrm>
          <a:prstGeom prst="ellipse">
            <a:avLst/>
          </a:prstGeom>
          <a:solidFill>
            <a:schemeClr val="bg1"/>
          </a:solidFill>
          <a:ln w="952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26" name="Straight Arrow Connector 25"/>
          <p:cNvCxnSpPr>
            <a:stCxn id="22" idx="4"/>
            <a:endCxn id="28" idx="0"/>
          </p:cNvCxnSpPr>
          <p:nvPr/>
        </p:nvCxnSpPr>
        <p:spPr>
          <a:xfrm rot="5400000">
            <a:off x="7277100" y="1790700"/>
            <a:ext cx="381000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Diamond 27"/>
          <p:cNvSpPr/>
          <p:nvPr/>
        </p:nvSpPr>
        <p:spPr>
          <a:xfrm>
            <a:off x="7315200" y="1981200"/>
            <a:ext cx="304800" cy="609600"/>
          </a:xfrm>
          <a:prstGeom prst="diamond">
            <a:avLst/>
          </a:prstGeom>
          <a:solidFill>
            <a:schemeClr val="bg1"/>
          </a:solidFill>
          <a:ln w="952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7162800" y="3124200"/>
            <a:ext cx="609600" cy="381000"/>
          </a:xfrm>
          <a:prstGeom prst="rect">
            <a:avLst/>
          </a:prstGeom>
          <a:solidFill>
            <a:schemeClr val="bg1"/>
          </a:solidFill>
          <a:ln w="952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Open Doors</a:t>
            </a:r>
          </a:p>
        </p:txBody>
      </p:sp>
      <p:sp>
        <p:nvSpPr>
          <p:cNvPr id="43" name="Rectangle 42"/>
          <p:cNvSpPr/>
          <p:nvPr/>
        </p:nvSpPr>
        <p:spPr>
          <a:xfrm>
            <a:off x="8001000" y="3124200"/>
            <a:ext cx="609600" cy="381000"/>
          </a:xfrm>
          <a:prstGeom prst="rect">
            <a:avLst/>
          </a:prstGeom>
          <a:solidFill>
            <a:schemeClr val="bg1"/>
          </a:solidFill>
          <a:ln w="952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Close Doors</a:t>
            </a:r>
          </a:p>
        </p:txBody>
      </p:sp>
      <p:sp>
        <p:nvSpPr>
          <p:cNvPr id="44" name="Rectangle 43"/>
          <p:cNvSpPr/>
          <p:nvPr/>
        </p:nvSpPr>
        <p:spPr>
          <a:xfrm>
            <a:off x="7162800" y="4800600"/>
            <a:ext cx="609600" cy="381000"/>
          </a:xfrm>
          <a:prstGeom prst="rect">
            <a:avLst/>
          </a:prstGeom>
          <a:solidFill>
            <a:schemeClr val="bg1"/>
          </a:solidFill>
          <a:ln w="952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Close Doors</a:t>
            </a:r>
          </a:p>
        </p:txBody>
      </p:sp>
      <p:sp>
        <p:nvSpPr>
          <p:cNvPr id="45" name="Rectangle 44"/>
          <p:cNvSpPr/>
          <p:nvPr/>
        </p:nvSpPr>
        <p:spPr>
          <a:xfrm>
            <a:off x="8001000" y="4800600"/>
            <a:ext cx="609600" cy="381000"/>
          </a:xfrm>
          <a:prstGeom prst="rect">
            <a:avLst/>
          </a:prstGeom>
          <a:solidFill>
            <a:schemeClr val="bg1"/>
          </a:solidFill>
          <a:ln w="952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Move Car</a:t>
            </a:r>
          </a:p>
        </p:txBody>
      </p:sp>
      <p:cxnSp>
        <p:nvCxnSpPr>
          <p:cNvPr id="47" name="Straight Arrow Connector 46"/>
          <p:cNvCxnSpPr>
            <a:stCxn id="28" idx="2"/>
            <a:endCxn id="40" idx="0"/>
          </p:cNvCxnSpPr>
          <p:nvPr/>
        </p:nvCxnSpPr>
        <p:spPr>
          <a:xfrm rot="5400000">
            <a:off x="7200900" y="2857500"/>
            <a:ext cx="533400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hape 49"/>
          <p:cNvCxnSpPr>
            <a:stCxn id="28" idx="3"/>
            <a:endCxn id="43" idx="0"/>
          </p:cNvCxnSpPr>
          <p:nvPr/>
        </p:nvCxnSpPr>
        <p:spPr>
          <a:xfrm>
            <a:off x="7620000" y="2286000"/>
            <a:ext cx="685800" cy="838200"/>
          </a:xfrm>
          <a:prstGeom prst="bentConnector2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Diamond 51"/>
          <p:cNvSpPr/>
          <p:nvPr/>
        </p:nvSpPr>
        <p:spPr>
          <a:xfrm>
            <a:off x="7315200" y="3886200"/>
            <a:ext cx="304800" cy="609600"/>
          </a:xfrm>
          <a:prstGeom prst="diamond">
            <a:avLst/>
          </a:prstGeom>
          <a:solidFill>
            <a:schemeClr val="bg1"/>
          </a:solidFill>
          <a:ln w="952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54" name="Straight Arrow Connector 53"/>
          <p:cNvCxnSpPr>
            <a:stCxn id="40" idx="2"/>
            <a:endCxn id="52" idx="0"/>
          </p:cNvCxnSpPr>
          <p:nvPr/>
        </p:nvCxnSpPr>
        <p:spPr>
          <a:xfrm rot="5400000">
            <a:off x="7277100" y="3695700"/>
            <a:ext cx="381000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43" idx="2"/>
            <a:endCxn id="52" idx="0"/>
          </p:cNvCxnSpPr>
          <p:nvPr/>
        </p:nvCxnSpPr>
        <p:spPr>
          <a:xfrm rot="5400000">
            <a:off x="7696200" y="3276600"/>
            <a:ext cx="381000" cy="8382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52" idx="2"/>
            <a:endCxn id="44" idx="0"/>
          </p:cNvCxnSpPr>
          <p:nvPr/>
        </p:nvCxnSpPr>
        <p:spPr>
          <a:xfrm rot="5400000">
            <a:off x="7315200" y="4648200"/>
            <a:ext cx="304800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hape 60"/>
          <p:cNvCxnSpPr>
            <a:stCxn id="52" idx="3"/>
            <a:endCxn id="45" idx="0"/>
          </p:cNvCxnSpPr>
          <p:nvPr/>
        </p:nvCxnSpPr>
        <p:spPr>
          <a:xfrm>
            <a:off x="7620000" y="4191000"/>
            <a:ext cx="685800" cy="609600"/>
          </a:xfrm>
          <a:prstGeom prst="bentConnector2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Oval 61"/>
          <p:cNvSpPr/>
          <p:nvPr/>
        </p:nvSpPr>
        <p:spPr>
          <a:xfrm>
            <a:off x="7391400" y="5715000"/>
            <a:ext cx="304800" cy="304800"/>
          </a:xfrm>
          <a:prstGeom prst="ellipse">
            <a:avLst/>
          </a:prstGeom>
          <a:solidFill>
            <a:schemeClr val="bg1"/>
          </a:solidFill>
          <a:ln w="952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64" name="Straight Arrow Connector 63"/>
          <p:cNvCxnSpPr>
            <a:stCxn id="44" idx="2"/>
            <a:endCxn id="62" idx="0"/>
          </p:cNvCxnSpPr>
          <p:nvPr/>
        </p:nvCxnSpPr>
        <p:spPr>
          <a:xfrm rot="16200000" flipH="1">
            <a:off x="7239000" y="5410200"/>
            <a:ext cx="533400" cy="762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45" idx="2"/>
            <a:endCxn id="62" idx="7"/>
          </p:cNvCxnSpPr>
          <p:nvPr/>
        </p:nvCxnSpPr>
        <p:spPr>
          <a:xfrm rot="5400000">
            <a:off x="7689664" y="5143500"/>
            <a:ext cx="578037" cy="654237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hape 67"/>
          <p:cNvCxnSpPr>
            <a:stCxn id="62" idx="2"/>
            <a:endCxn id="22" idx="2"/>
          </p:cNvCxnSpPr>
          <p:nvPr/>
        </p:nvCxnSpPr>
        <p:spPr>
          <a:xfrm rot="10800000">
            <a:off x="7239000" y="1371600"/>
            <a:ext cx="152400" cy="4495800"/>
          </a:xfrm>
          <a:prstGeom prst="curvedConnector3">
            <a:avLst>
              <a:gd name="adj1" fmla="val 735714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7" name="Group 44"/>
          <p:cNvGrpSpPr/>
          <p:nvPr/>
        </p:nvGrpSpPr>
        <p:grpSpPr>
          <a:xfrm>
            <a:off x="836613" y="1600200"/>
            <a:ext cx="4573588" cy="4419600"/>
            <a:chOff x="533400" y="1524000"/>
            <a:chExt cx="4573588" cy="4419600"/>
          </a:xfrm>
        </p:grpSpPr>
        <p:sp>
          <p:nvSpPr>
            <p:cNvPr id="106" name="Oval 105"/>
            <p:cNvSpPr/>
            <p:nvPr/>
          </p:nvSpPr>
          <p:spPr>
            <a:xfrm>
              <a:off x="533400" y="1524000"/>
              <a:ext cx="1600200" cy="1600200"/>
            </a:xfrm>
            <a:prstGeom prst="ellipse">
              <a:avLst/>
            </a:prstGeom>
            <a:noFill/>
            <a:ln w="317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First Floor Doors Open</a:t>
              </a:r>
            </a:p>
          </p:txBody>
        </p:sp>
        <p:sp>
          <p:nvSpPr>
            <p:cNvPr id="107" name="Oval 106"/>
            <p:cNvSpPr/>
            <p:nvPr/>
          </p:nvSpPr>
          <p:spPr>
            <a:xfrm>
              <a:off x="3505200" y="1524000"/>
              <a:ext cx="1600200" cy="1600200"/>
            </a:xfrm>
            <a:prstGeom prst="ellipse">
              <a:avLst/>
            </a:prstGeom>
            <a:noFill/>
            <a:ln w="317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First Floor Doors Closed</a:t>
              </a:r>
            </a:p>
          </p:txBody>
        </p:sp>
        <p:sp>
          <p:nvSpPr>
            <p:cNvPr id="108" name="Oval 107"/>
            <p:cNvSpPr/>
            <p:nvPr/>
          </p:nvSpPr>
          <p:spPr>
            <a:xfrm>
              <a:off x="3505200" y="4343400"/>
              <a:ext cx="1600200" cy="1600200"/>
            </a:xfrm>
            <a:prstGeom prst="ellipse">
              <a:avLst/>
            </a:prstGeom>
            <a:noFill/>
            <a:ln w="317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Second Floor</a:t>
              </a:r>
            </a:p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Doors Closed</a:t>
              </a:r>
            </a:p>
          </p:txBody>
        </p:sp>
        <p:sp>
          <p:nvSpPr>
            <p:cNvPr id="109" name="Oval 108"/>
            <p:cNvSpPr/>
            <p:nvPr/>
          </p:nvSpPr>
          <p:spPr>
            <a:xfrm>
              <a:off x="533400" y="4343400"/>
              <a:ext cx="1600200" cy="1600200"/>
            </a:xfrm>
            <a:prstGeom prst="ellipse">
              <a:avLst/>
            </a:prstGeom>
            <a:noFill/>
            <a:ln w="317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Second Floor Doors Open</a:t>
              </a:r>
            </a:p>
          </p:txBody>
        </p:sp>
        <p:cxnSp>
          <p:nvCxnSpPr>
            <p:cNvPr id="110" name="Curved Connector 109"/>
            <p:cNvCxnSpPr>
              <a:stCxn id="106" idx="5"/>
              <a:endCxn id="107" idx="3"/>
            </p:cNvCxnSpPr>
            <p:nvPr/>
          </p:nvCxnSpPr>
          <p:spPr>
            <a:xfrm rot="16200000" flipH="1">
              <a:off x="2819400" y="1969712"/>
              <a:ext cx="1588" cy="1840288"/>
            </a:xfrm>
            <a:prstGeom prst="curvedConnector3">
              <a:avLst>
                <a:gd name="adj1" fmla="val 29152645"/>
              </a:avLst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Curved Connector 110"/>
            <p:cNvCxnSpPr>
              <a:stCxn id="109" idx="7"/>
              <a:endCxn id="108" idx="1"/>
            </p:cNvCxnSpPr>
            <p:nvPr/>
          </p:nvCxnSpPr>
          <p:spPr>
            <a:xfrm rot="5400000" flipH="1" flipV="1">
              <a:off x="2819400" y="3657600"/>
              <a:ext cx="1588" cy="1840288"/>
            </a:xfrm>
            <a:prstGeom prst="curvedConnector3">
              <a:avLst>
                <a:gd name="adj1" fmla="val 29152645"/>
              </a:avLst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Curved Connector 111"/>
            <p:cNvCxnSpPr>
              <a:stCxn id="108" idx="3"/>
              <a:endCxn id="109" idx="5"/>
            </p:cNvCxnSpPr>
            <p:nvPr/>
          </p:nvCxnSpPr>
          <p:spPr>
            <a:xfrm rot="5400000">
              <a:off x="2819400" y="4789112"/>
              <a:ext cx="1588" cy="1840288"/>
            </a:xfrm>
            <a:prstGeom prst="curvedConnector3">
              <a:avLst>
                <a:gd name="adj1" fmla="val 29152645"/>
              </a:avLst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Curved Connector 112"/>
            <p:cNvCxnSpPr>
              <a:stCxn id="107" idx="1"/>
              <a:endCxn id="106" idx="7"/>
            </p:cNvCxnSpPr>
            <p:nvPr/>
          </p:nvCxnSpPr>
          <p:spPr>
            <a:xfrm rot="16200000" flipV="1">
              <a:off x="2819400" y="838200"/>
              <a:ext cx="1588" cy="1840288"/>
            </a:xfrm>
            <a:prstGeom prst="curvedConnector3">
              <a:avLst>
                <a:gd name="adj1" fmla="val 29152645"/>
              </a:avLst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Curved Connector 113"/>
            <p:cNvCxnSpPr>
              <a:stCxn id="107" idx="6"/>
              <a:endCxn id="108" idx="6"/>
            </p:cNvCxnSpPr>
            <p:nvPr/>
          </p:nvCxnSpPr>
          <p:spPr>
            <a:xfrm>
              <a:off x="5105400" y="2324100"/>
              <a:ext cx="1588" cy="2819400"/>
            </a:xfrm>
            <a:prstGeom prst="curvedConnector3">
              <a:avLst>
                <a:gd name="adj1" fmla="val 14395466"/>
              </a:avLst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8" name="TextBox 97"/>
          <p:cNvSpPr txBox="1"/>
          <p:nvPr/>
        </p:nvSpPr>
        <p:spPr>
          <a:xfrm>
            <a:off x="2667001" y="1447800"/>
            <a:ext cx="1066800" cy="276999"/>
          </a:xfrm>
          <a:prstGeom prst="rect">
            <a:avLst/>
          </a:prstGeom>
          <a:noFill/>
          <a:ln w="31750">
            <a:noFill/>
          </a:ln>
        </p:spPr>
        <p:txBody>
          <a:bodyPr wrap="square" rtlCol="0">
            <a:spAutoFit/>
          </a:bodyPr>
          <a:lstStyle/>
          <a:p>
            <a:r>
              <a:rPr lang="en-US" sz="1200" i="1" dirty="0" smtClean="0"/>
              <a:t>Open Doors</a:t>
            </a:r>
            <a:endParaRPr lang="en-US" sz="1200" i="1" dirty="0"/>
          </a:p>
        </p:txBody>
      </p:sp>
      <p:sp>
        <p:nvSpPr>
          <p:cNvPr id="99" name="TextBox 98"/>
          <p:cNvSpPr txBox="1"/>
          <p:nvPr/>
        </p:nvSpPr>
        <p:spPr>
          <a:xfrm>
            <a:off x="2590801" y="5867400"/>
            <a:ext cx="1066800" cy="276999"/>
          </a:xfrm>
          <a:prstGeom prst="rect">
            <a:avLst/>
          </a:prstGeom>
          <a:noFill/>
          <a:ln w="31750">
            <a:noFill/>
          </a:ln>
        </p:spPr>
        <p:txBody>
          <a:bodyPr wrap="square" rtlCol="0">
            <a:spAutoFit/>
          </a:bodyPr>
          <a:lstStyle/>
          <a:p>
            <a:r>
              <a:rPr lang="en-US" sz="1200" i="1" dirty="0" smtClean="0"/>
              <a:t>Open Doors</a:t>
            </a:r>
            <a:endParaRPr lang="en-US" sz="1200" i="1" dirty="0"/>
          </a:p>
        </p:txBody>
      </p:sp>
      <p:sp>
        <p:nvSpPr>
          <p:cNvPr id="100" name="TextBox 99"/>
          <p:cNvSpPr txBox="1"/>
          <p:nvPr/>
        </p:nvSpPr>
        <p:spPr>
          <a:xfrm>
            <a:off x="2743201" y="2895600"/>
            <a:ext cx="1066800" cy="276999"/>
          </a:xfrm>
          <a:prstGeom prst="rect">
            <a:avLst/>
          </a:prstGeom>
          <a:noFill/>
          <a:ln w="31750">
            <a:noFill/>
          </a:ln>
        </p:spPr>
        <p:txBody>
          <a:bodyPr wrap="square" rtlCol="0">
            <a:spAutoFit/>
          </a:bodyPr>
          <a:lstStyle/>
          <a:p>
            <a:r>
              <a:rPr lang="en-US" sz="1200" i="1" dirty="0" smtClean="0"/>
              <a:t>Close Doors</a:t>
            </a:r>
            <a:endParaRPr lang="en-US" sz="1200" i="1" dirty="0"/>
          </a:p>
        </p:txBody>
      </p:sp>
      <p:sp>
        <p:nvSpPr>
          <p:cNvPr id="101" name="TextBox 100"/>
          <p:cNvSpPr txBox="1"/>
          <p:nvPr/>
        </p:nvSpPr>
        <p:spPr>
          <a:xfrm>
            <a:off x="2743201" y="4343400"/>
            <a:ext cx="1066800" cy="276999"/>
          </a:xfrm>
          <a:prstGeom prst="rect">
            <a:avLst/>
          </a:prstGeom>
          <a:noFill/>
          <a:ln w="31750">
            <a:noFill/>
          </a:ln>
        </p:spPr>
        <p:txBody>
          <a:bodyPr wrap="square" rtlCol="0">
            <a:spAutoFit/>
          </a:bodyPr>
          <a:lstStyle/>
          <a:p>
            <a:r>
              <a:rPr lang="en-US" sz="1200" i="1" dirty="0" smtClean="0"/>
              <a:t>Close Doors</a:t>
            </a:r>
            <a:endParaRPr lang="en-US" sz="1200" i="1" dirty="0"/>
          </a:p>
        </p:txBody>
      </p:sp>
      <p:sp>
        <p:nvSpPr>
          <p:cNvPr id="102" name="TextBox 101"/>
          <p:cNvSpPr txBox="1"/>
          <p:nvPr/>
        </p:nvSpPr>
        <p:spPr>
          <a:xfrm rot="5400000">
            <a:off x="5091500" y="3595301"/>
            <a:ext cx="1524000" cy="276999"/>
          </a:xfrm>
          <a:prstGeom prst="rect">
            <a:avLst/>
          </a:prstGeom>
          <a:noFill/>
          <a:ln w="317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 smtClean="0"/>
              <a:t>Up One Floor</a:t>
            </a:r>
            <a:endParaRPr lang="en-US" sz="1200" i="1" dirty="0"/>
          </a:p>
        </p:txBody>
      </p:sp>
      <p:sp>
        <p:nvSpPr>
          <p:cNvPr id="104" name="TextBox 103"/>
          <p:cNvSpPr txBox="1"/>
          <p:nvPr/>
        </p:nvSpPr>
        <p:spPr>
          <a:xfrm rot="5400000">
            <a:off x="4024700" y="3671501"/>
            <a:ext cx="1524000" cy="276999"/>
          </a:xfrm>
          <a:prstGeom prst="rect">
            <a:avLst/>
          </a:prstGeom>
          <a:noFill/>
          <a:ln w="317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 smtClean="0"/>
              <a:t>Down One Floor</a:t>
            </a:r>
            <a:endParaRPr lang="en-US" sz="1200" i="1" dirty="0"/>
          </a:p>
        </p:txBody>
      </p:sp>
      <p:cxnSp>
        <p:nvCxnSpPr>
          <p:cNvPr id="118" name="Straight Arrow Connector 117"/>
          <p:cNvCxnSpPr>
            <a:stCxn id="107" idx="4"/>
            <a:endCxn id="108" idx="0"/>
          </p:cNvCxnSpPr>
          <p:nvPr/>
        </p:nvCxnSpPr>
        <p:spPr>
          <a:xfrm rot="5400000">
            <a:off x="3998913" y="3810000"/>
            <a:ext cx="1219200" cy="1588"/>
          </a:xfrm>
          <a:prstGeom prst="straightConnector1">
            <a:avLst/>
          </a:prstGeom>
          <a:ln w="3175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Creating execution paths</a:t>
            </a:r>
          </a:p>
          <a:p>
            <a:pPr lvl="1"/>
            <a:r>
              <a:rPr lang="en-US" dirty="0" smtClean="0"/>
              <a:t>Model how a program runs</a:t>
            </a:r>
          </a:p>
          <a:p>
            <a:pPr lvl="1"/>
            <a:r>
              <a:rPr lang="en-US" dirty="0" smtClean="0"/>
              <a:t>Faster and less expensive than test running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FSVs Work?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Elevator</a:t>
            </a:r>
            <a:endParaRPr lang="en-US" dirty="0"/>
          </a:p>
        </p:txBody>
      </p:sp>
      <p:sp>
        <p:nvSpPr>
          <p:cNvPr id="22" name="Oval 21"/>
          <p:cNvSpPr/>
          <p:nvPr/>
        </p:nvSpPr>
        <p:spPr>
          <a:xfrm>
            <a:off x="7239000" y="1143000"/>
            <a:ext cx="457200" cy="457200"/>
          </a:xfrm>
          <a:prstGeom prst="ellipse">
            <a:avLst/>
          </a:prstGeom>
          <a:solidFill>
            <a:schemeClr val="bg1"/>
          </a:solidFill>
          <a:ln w="952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26" name="Straight Arrow Connector 25"/>
          <p:cNvCxnSpPr>
            <a:stCxn id="22" idx="4"/>
            <a:endCxn id="28" idx="0"/>
          </p:cNvCxnSpPr>
          <p:nvPr/>
        </p:nvCxnSpPr>
        <p:spPr>
          <a:xfrm rot="5400000">
            <a:off x="7277100" y="1790700"/>
            <a:ext cx="381000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Diamond 27"/>
          <p:cNvSpPr/>
          <p:nvPr/>
        </p:nvSpPr>
        <p:spPr>
          <a:xfrm>
            <a:off x="7315200" y="1981200"/>
            <a:ext cx="304800" cy="609600"/>
          </a:xfrm>
          <a:prstGeom prst="diamond">
            <a:avLst/>
          </a:prstGeom>
          <a:solidFill>
            <a:schemeClr val="bg1"/>
          </a:solidFill>
          <a:ln w="952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7162800" y="3124200"/>
            <a:ext cx="609600" cy="381000"/>
          </a:xfrm>
          <a:prstGeom prst="rect">
            <a:avLst/>
          </a:prstGeom>
          <a:solidFill>
            <a:schemeClr val="bg1"/>
          </a:solidFill>
          <a:ln w="952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Open Doors</a:t>
            </a:r>
          </a:p>
        </p:txBody>
      </p:sp>
      <p:sp>
        <p:nvSpPr>
          <p:cNvPr id="43" name="Rectangle 42"/>
          <p:cNvSpPr/>
          <p:nvPr/>
        </p:nvSpPr>
        <p:spPr>
          <a:xfrm>
            <a:off x="8001000" y="3124200"/>
            <a:ext cx="609600" cy="381000"/>
          </a:xfrm>
          <a:prstGeom prst="rect">
            <a:avLst/>
          </a:prstGeom>
          <a:solidFill>
            <a:schemeClr val="bg1"/>
          </a:solidFill>
          <a:ln w="952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Close Doors</a:t>
            </a:r>
          </a:p>
        </p:txBody>
      </p:sp>
      <p:sp>
        <p:nvSpPr>
          <p:cNvPr id="44" name="Rectangle 43"/>
          <p:cNvSpPr/>
          <p:nvPr/>
        </p:nvSpPr>
        <p:spPr>
          <a:xfrm>
            <a:off x="7162800" y="4800600"/>
            <a:ext cx="609600" cy="381000"/>
          </a:xfrm>
          <a:prstGeom prst="rect">
            <a:avLst/>
          </a:prstGeom>
          <a:solidFill>
            <a:schemeClr val="bg1"/>
          </a:solidFill>
          <a:ln w="952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Close Doors</a:t>
            </a:r>
          </a:p>
        </p:txBody>
      </p:sp>
      <p:sp>
        <p:nvSpPr>
          <p:cNvPr id="45" name="Rectangle 44"/>
          <p:cNvSpPr/>
          <p:nvPr/>
        </p:nvSpPr>
        <p:spPr>
          <a:xfrm>
            <a:off x="8001000" y="4800600"/>
            <a:ext cx="609600" cy="381000"/>
          </a:xfrm>
          <a:prstGeom prst="rect">
            <a:avLst/>
          </a:prstGeom>
          <a:solidFill>
            <a:schemeClr val="bg1"/>
          </a:solidFill>
          <a:ln w="952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Move Car</a:t>
            </a:r>
          </a:p>
        </p:txBody>
      </p:sp>
      <p:cxnSp>
        <p:nvCxnSpPr>
          <p:cNvPr id="47" name="Straight Arrow Connector 46"/>
          <p:cNvCxnSpPr>
            <a:stCxn id="28" idx="2"/>
            <a:endCxn id="40" idx="0"/>
          </p:cNvCxnSpPr>
          <p:nvPr/>
        </p:nvCxnSpPr>
        <p:spPr>
          <a:xfrm rot="5400000">
            <a:off x="7200900" y="2857500"/>
            <a:ext cx="533400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hape 49"/>
          <p:cNvCxnSpPr>
            <a:stCxn id="28" idx="3"/>
            <a:endCxn id="43" idx="0"/>
          </p:cNvCxnSpPr>
          <p:nvPr/>
        </p:nvCxnSpPr>
        <p:spPr>
          <a:xfrm>
            <a:off x="7620000" y="2286000"/>
            <a:ext cx="685800" cy="838200"/>
          </a:xfrm>
          <a:prstGeom prst="bentConnector2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Diamond 51"/>
          <p:cNvSpPr/>
          <p:nvPr/>
        </p:nvSpPr>
        <p:spPr>
          <a:xfrm>
            <a:off x="7315200" y="3886200"/>
            <a:ext cx="304800" cy="609600"/>
          </a:xfrm>
          <a:prstGeom prst="diamond">
            <a:avLst/>
          </a:prstGeom>
          <a:solidFill>
            <a:schemeClr val="bg1"/>
          </a:solidFill>
          <a:ln w="952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54" name="Straight Arrow Connector 53"/>
          <p:cNvCxnSpPr>
            <a:stCxn id="40" idx="2"/>
            <a:endCxn id="52" idx="0"/>
          </p:cNvCxnSpPr>
          <p:nvPr/>
        </p:nvCxnSpPr>
        <p:spPr>
          <a:xfrm rot="5400000">
            <a:off x="7277100" y="3695700"/>
            <a:ext cx="381000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43" idx="2"/>
            <a:endCxn id="52" idx="0"/>
          </p:cNvCxnSpPr>
          <p:nvPr/>
        </p:nvCxnSpPr>
        <p:spPr>
          <a:xfrm rot="5400000">
            <a:off x="7696200" y="3276600"/>
            <a:ext cx="381000" cy="8382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52" idx="2"/>
            <a:endCxn id="44" idx="0"/>
          </p:cNvCxnSpPr>
          <p:nvPr/>
        </p:nvCxnSpPr>
        <p:spPr>
          <a:xfrm rot="5400000">
            <a:off x="7315200" y="4648200"/>
            <a:ext cx="304800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hape 60"/>
          <p:cNvCxnSpPr>
            <a:stCxn id="52" idx="3"/>
            <a:endCxn id="45" idx="0"/>
          </p:cNvCxnSpPr>
          <p:nvPr/>
        </p:nvCxnSpPr>
        <p:spPr>
          <a:xfrm>
            <a:off x="7620000" y="4191000"/>
            <a:ext cx="685800" cy="609600"/>
          </a:xfrm>
          <a:prstGeom prst="bentConnector2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Oval 61"/>
          <p:cNvSpPr/>
          <p:nvPr/>
        </p:nvSpPr>
        <p:spPr>
          <a:xfrm>
            <a:off x="7391400" y="5715000"/>
            <a:ext cx="304800" cy="304800"/>
          </a:xfrm>
          <a:prstGeom prst="ellipse">
            <a:avLst/>
          </a:prstGeom>
          <a:solidFill>
            <a:schemeClr val="bg1"/>
          </a:solidFill>
          <a:ln w="952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64" name="Straight Arrow Connector 63"/>
          <p:cNvCxnSpPr>
            <a:stCxn id="44" idx="2"/>
            <a:endCxn id="62" idx="0"/>
          </p:cNvCxnSpPr>
          <p:nvPr/>
        </p:nvCxnSpPr>
        <p:spPr>
          <a:xfrm rot="16200000" flipH="1">
            <a:off x="7239000" y="5410200"/>
            <a:ext cx="533400" cy="762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45" idx="2"/>
            <a:endCxn id="62" idx="7"/>
          </p:cNvCxnSpPr>
          <p:nvPr/>
        </p:nvCxnSpPr>
        <p:spPr>
          <a:xfrm rot="5400000">
            <a:off x="7689664" y="5143500"/>
            <a:ext cx="578037" cy="654237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hape 67"/>
          <p:cNvCxnSpPr>
            <a:stCxn id="62" idx="2"/>
            <a:endCxn id="22" idx="2"/>
          </p:cNvCxnSpPr>
          <p:nvPr/>
        </p:nvCxnSpPr>
        <p:spPr>
          <a:xfrm rot="10800000">
            <a:off x="7239000" y="1371600"/>
            <a:ext cx="152400" cy="4495800"/>
          </a:xfrm>
          <a:prstGeom prst="curvedConnector3">
            <a:avLst>
              <a:gd name="adj1" fmla="val 735714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53"/>
          <p:cNvGrpSpPr/>
          <p:nvPr/>
        </p:nvGrpSpPr>
        <p:grpSpPr>
          <a:xfrm>
            <a:off x="836613" y="1447800"/>
            <a:ext cx="5155386" cy="4696599"/>
            <a:chOff x="2208212" y="1524000"/>
            <a:chExt cx="5155386" cy="4696599"/>
          </a:xfrm>
        </p:grpSpPr>
        <p:grpSp>
          <p:nvGrpSpPr>
            <p:cNvPr id="4" name="Group 44"/>
            <p:cNvGrpSpPr/>
            <p:nvPr/>
          </p:nvGrpSpPr>
          <p:grpSpPr>
            <a:xfrm>
              <a:off x="2208212" y="1676400"/>
              <a:ext cx="4573588" cy="4419600"/>
              <a:chOff x="533400" y="1524000"/>
              <a:chExt cx="4573588" cy="4419600"/>
            </a:xfrm>
          </p:grpSpPr>
          <p:sp>
            <p:nvSpPr>
              <p:cNvPr id="106" name="Oval 105"/>
              <p:cNvSpPr/>
              <p:nvPr/>
            </p:nvSpPr>
            <p:spPr>
              <a:xfrm>
                <a:off x="533400" y="1524000"/>
                <a:ext cx="1600200" cy="1600200"/>
              </a:xfrm>
              <a:prstGeom prst="ellipse">
                <a:avLst/>
              </a:prstGeom>
              <a:noFill/>
              <a:ln w="317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>
                    <a:solidFill>
                      <a:schemeClr val="tx1"/>
                    </a:solidFill>
                  </a:rPr>
                  <a:t>First Floor Doors Open</a:t>
                </a:r>
              </a:p>
            </p:txBody>
          </p:sp>
          <p:sp>
            <p:nvSpPr>
              <p:cNvPr id="107" name="Oval 106"/>
              <p:cNvSpPr/>
              <p:nvPr/>
            </p:nvSpPr>
            <p:spPr>
              <a:xfrm>
                <a:off x="3505200" y="1524000"/>
                <a:ext cx="1600200" cy="1600200"/>
              </a:xfrm>
              <a:prstGeom prst="ellipse">
                <a:avLst/>
              </a:prstGeom>
              <a:noFill/>
              <a:ln w="317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>
                    <a:solidFill>
                      <a:schemeClr val="tx1"/>
                    </a:solidFill>
                  </a:rPr>
                  <a:t>First Floor Doors Closed</a:t>
                </a:r>
              </a:p>
            </p:txBody>
          </p:sp>
          <p:sp>
            <p:nvSpPr>
              <p:cNvPr id="108" name="Oval 107"/>
              <p:cNvSpPr/>
              <p:nvPr/>
            </p:nvSpPr>
            <p:spPr>
              <a:xfrm>
                <a:off x="3505200" y="4343400"/>
                <a:ext cx="1600200" cy="1600200"/>
              </a:xfrm>
              <a:prstGeom prst="ellipse">
                <a:avLst/>
              </a:prstGeom>
              <a:noFill/>
              <a:ln w="317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>
                    <a:solidFill>
                      <a:schemeClr val="tx1"/>
                    </a:solidFill>
                  </a:rPr>
                  <a:t>Second Floor</a:t>
                </a:r>
              </a:p>
              <a:p>
                <a:pPr algn="ctr"/>
                <a:r>
                  <a:rPr lang="en-US" sz="1400" dirty="0" smtClean="0">
                    <a:solidFill>
                      <a:schemeClr val="tx1"/>
                    </a:solidFill>
                  </a:rPr>
                  <a:t>Doors Closed</a:t>
                </a:r>
              </a:p>
            </p:txBody>
          </p:sp>
          <p:sp>
            <p:nvSpPr>
              <p:cNvPr id="109" name="Oval 108"/>
              <p:cNvSpPr/>
              <p:nvPr/>
            </p:nvSpPr>
            <p:spPr>
              <a:xfrm>
                <a:off x="533400" y="4343400"/>
                <a:ext cx="1600200" cy="1600200"/>
              </a:xfrm>
              <a:prstGeom prst="ellipse">
                <a:avLst/>
              </a:prstGeom>
              <a:noFill/>
              <a:ln w="317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>
                    <a:solidFill>
                      <a:schemeClr val="tx1"/>
                    </a:solidFill>
                  </a:rPr>
                  <a:t>Second Floor Doors Open</a:t>
                </a:r>
              </a:p>
            </p:txBody>
          </p:sp>
          <p:cxnSp>
            <p:nvCxnSpPr>
              <p:cNvPr id="110" name="Curved Connector 109"/>
              <p:cNvCxnSpPr>
                <a:stCxn id="106" idx="5"/>
                <a:endCxn id="107" idx="3"/>
              </p:cNvCxnSpPr>
              <p:nvPr/>
            </p:nvCxnSpPr>
            <p:spPr>
              <a:xfrm rot="16200000" flipH="1">
                <a:off x="2819400" y="1969712"/>
                <a:ext cx="1588" cy="1840288"/>
              </a:xfrm>
              <a:prstGeom prst="curvedConnector3">
                <a:avLst>
                  <a:gd name="adj1" fmla="val 29152645"/>
                </a:avLst>
              </a:prstGeom>
              <a:ln w="317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Curved Connector 110"/>
              <p:cNvCxnSpPr>
                <a:stCxn id="109" idx="7"/>
                <a:endCxn id="108" idx="1"/>
              </p:cNvCxnSpPr>
              <p:nvPr/>
            </p:nvCxnSpPr>
            <p:spPr>
              <a:xfrm rot="5400000" flipH="1" flipV="1">
                <a:off x="2819400" y="3657600"/>
                <a:ext cx="1588" cy="1840288"/>
              </a:xfrm>
              <a:prstGeom prst="curvedConnector3">
                <a:avLst>
                  <a:gd name="adj1" fmla="val 29152645"/>
                </a:avLst>
              </a:prstGeom>
              <a:ln w="317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Curved Connector 111"/>
              <p:cNvCxnSpPr>
                <a:stCxn id="108" idx="3"/>
                <a:endCxn id="109" idx="5"/>
              </p:cNvCxnSpPr>
              <p:nvPr/>
            </p:nvCxnSpPr>
            <p:spPr>
              <a:xfrm rot="5400000">
                <a:off x="2819400" y="4789112"/>
                <a:ext cx="1588" cy="1840288"/>
              </a:xfrm>
              <a:prstGeom prst="curvedConnector3">
                <a:avLst>
                  <a:gd name="adj1" fmla="val 29152645"/>
                </a:avLst>
              </a:prstGeom>
              <a:ln w="317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Curved Connector 112"/>
              <p:cNvCxnSpPr>
                <a:stCxn id="107" idx="1"/>
                <a:endCxn id="106" idx="7"/>
              </p:cNvCxnSpPr>
              <p:nvPr/>
            </p:nvCxnSpPr>
            <p:spPr>
              <a:xfrm rot="16200000" flipV="1">
                <a:off x="2819400" y="838200"/>
                <a:ext cx="1588" cy="1840288"/>
              </a:xfrm>
              <a:prstGeom prst="curvedConnector3">
                <a:avLst>
                  <a:gd name="adj1" fmla="val 29152645"/>
                </a:avLst>
              </a:prstGeom>
              <a:ln w="317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Curved Connector 113"/>
              <p:cNvCxnSpPr>
                <a:stCxn id="107" idx="6"/>
                <a:endCxn id="108" idx="6"/>
              </p:cNvCxnSpPr>
              <p:nvPr/>
            </p:nvCxnSpPr>
            <p:spPr>
              <a:xfrm>
                <a:off x="5105400" y="2324100"/>
                <a:ext cx="1588" cy="2819400"/>
              </a:xfrm>
              <a:prstGeom prst="curvedConnector3">
                <a:avLst>
                  <a:gd name="adj1" fmla="val 14395466"/>
                </a:avLst>
              </a:prstGeom>
              <a:ln w="317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8" name="TextBox 97"/>
            <p:cNvSpPr txBox="1"/>
            <p:nvPr/>
          </p:nvSpPr>
          <p:spPr>
            <a:xfrm>
              <a:off x="4038600" y="1524000"/>
              <a:ext cx="1066800" cy="276999"/>
            </a:xfrm>
            <a:prstGeom prst="rect">
              <a:avLst/>
            </a:prstGeom>
            <a:noFill/>
            <a:ln w="3175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200" i="1" dirty="0" smtClean="0"/>
                <a:t>Open Doors</a:t>
              </a:r>
              <a:endParaRPr lang="en-US" sz="1200" i="1" dirty="0"/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3962400" y="5943600"/>
              <a:ext cx="1066800" cy="276999"/>
            </a:xfrm>
            <a:prstGeom prst="rect">
              <a:avLst/>
            </a:prstGeom>
            <a:noFill/>
            <a:ln w="3175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200" i="1" dirty="0" smtClean="0"/>
                <a:t>Open Doors</a:t>
              </a:r>
              <a:endParaRPr lang="en-US" sz="1200" i="1" dirty="0"/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4114800" y="2971800"/>
              <a:ext cx="1066800" cy="276999"/>
            </a:xfrm>
            <a:prstGeom prst="rect">
              <a:avLst/>
            </a:prstGeom>
            <a:noFill/>
            <a:ln w="3175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200" i="1" dirty="0" smtClean="0"/>
                <a:t>Close Doors</a:t>
              </a:r>
              <a:endParaRPr lang="en-US" sz="1200" i="1" dirty="0"/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4114800" y="4419600"/>
              <a:ext cx="1066800" cy="276999"/>
            </a:xfrm>
            <a:prstGeom prst="rect">
              <a:avLst/>
            </a:prstGeom>
            <a:noFill/>
            <a:ln w="3175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200" i="1" dirty="0" smtClean="0"/>
                <a:t>Close Doors</a:t>
              </a:r>
              <a:endParaRPr lang="en-US" sz="1200" i="1" dirty="0"/>
            </a:p>
          </p:txBody>
        </p:sp>
        <p:sp>
          <p:nvSpPr>
            <p:cNvPr id="102" name="TextBox 101"/>
            <p:cNvSpPr txBox="1"/>
            <p:nvPr/>
          </p:nvSpPr>
          <p:spPr>
            <a:xfrm rot="5400000">
              <a:off x="6463099" y="3671501"/>
              <a:ext cx="1524000" cy="276999"/>
            </a:xfrm>
            <a:prstGeom prst="rect">
              <a:avLst/>
            </a:prstGeom>
            <a:noFill/>
            <a:ln w="31750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i="1" dirty="0" smtClean="0"/>
                <a:t>Up One Floor</a:t>
              </a:r>
              <a:endParaRPr lang="en-US" sz="1200" i="1" dirty="0"/>
            </a:p>
          </p:txBody>
        </p:sp>
        <p:sp>
          <p:nvSpPr>
            <p:cNvPr id="104" name="TextBox 103"/>
            <p:cNvSpPr txBox="1"/>
            <p:nvPr/>
          </p:nvSpPr>
          <p:spPr>
            <a:xfrm rot="5400000">
              <a:off x="5396299" y="3747701"/>
              <a:ext cx="1524000" cy="276999"/>
            </a:xfrm>
            <a:prstGeom prst="rect">
              <a:avLst/>
            </a:prstGeom>
            <a:noFill/>
            <a:ln w="31750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i="1" dirty="0" smtClean="0"/>
                <a:t>Down One Floor</a:t>
              </a:r>
              <a:endParaRPr lang="en-US" sz="1200" i="1" dirty="0"/>
            </a:p>
          </p:txBody>
        </p:sp>
      </p:grpSp>
      <p:cxnSp>
        <p:nvCxnSpPr>
          <p:cNvPr id="118" name="Straight Arrow Connector 117"/>
          <p:cNvCxnSpPr>
            <a:stCxn id="107" idx="4"/>
            <a:endCxn id="108" idx="0"/>
          </p:cNvCxnSpPr>
          <p:nvPr/>
        </p:nvCxnSpPr>
        <p:spPr>
          <a:xfrm rot="5400000">
            <a:off x="3998913" y="3810000"/>
            <a:ext cx="1219200" cy="1588"/>
          </a:xfrm>
          <a:prstGeom prst="straightConnector1">
            <a:avLst/>
          </a:prstGeom>
          <a:ln w="3175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 user violating paths</a:t>
            </a:r>
          </a:p>
          <a:p>
            <a:pPr lvl="1"/>
            <a:r>
              <a:rPr lang="en-US" dirty="0" smtClean="0"/>
              <a:t>State with incorrect system properties</a:t>
            </a:r>
          </a:p>
          <a:p>
            <a:pPr lvl="1"/>
            <a:r>
              <a:rPr lang="en-US" dirty="0" smtClean="0"/>
              <a:t>Something went wrong</a:t>
            </a:r>
          </a:p>
          <a:p>
            <a:pPr lvl="1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FSVs Work?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Elevator</a:t>
            </a:r>
            <a:endParaRPr lang="en-US" dirty="0"/>
          </a:p>
        </p:txBody>
      </p:sp>
      <p:grpSp>
        <p:nvGrpSpPr>
          <p:cNvPr id="48" name="Group 47"/>
          <p:cNvGrpSpPr/>
          <p:nvPr/>
        </p:nvGrpSpPr>
        <p:grpSpPr>
          <a:xfrm>
            <a:off x="7162800" y="1143000"/>
            <a:ext cx="1447800" cy="4876800"/>
            <a:chOff x="7162800" y="1143000"/>
            <a:chExt cx="1447800" cy="4876800"/>
          </a:xfrm>
        </p:grpSpPr>
        <p:sp>
          <p:nvSpPr>
            <p:cNvPr id="22" name="Oval 21"/>
            <p:cNvSpPr/>
            <p:nvPr/>
          </p:nvSpPr>
          <p:spPr>
            <a:xfrm>
              <a:off x="7239000" y="1143000"/>
              <a:ext cx="457200" cy="457200"/>
            </a:xfrm>
            <a:prstGeom prst="ellipse">
              <a:avLst/>
            </a:prstGeom>
            <a:solidFill>
              <a:schemeClr val="bg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26" name="Straight Arrow Connector 25"/>
            <p:cNvCxnSpPr>
              <a:stCxn id="22" idx="4"/>
              <a:endCxn id="28" idx="0"/>
            </p:cNvCxnSpPr>
            <p:nvPr/>
          </p:nvCxnSpPr>
          <p:spPr>
            <a:xfrm rot="5400000">
              <a:off x="7277100" y="1790700"/>
              <a:ext cx="381000" cy="158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Diamond 27"/>
            <p:cNvSpPr/>
            <p:nvPr/>
          </p:nvSpPr>
          <p:spPr>
            <a:xfrm>
              <a:off x="7315200" y="1981200"/>
              <a:ext cx="304800" cy="609600"/>
            </a:xfrm>
            <a:prstGeom prst="diamond">
              <a:avLst/>
            </a:prstGeom>
            <a:solidFill>
              <a:schemeClr val="bg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7162800" y="3124200"/>
              <a:ext cx="609600" cy="381000"/>
            </a:xfrm>
            <a:prstGeom prst="rect">
              <a:avLst/>
            </a:prstGeom>
            <a:solidFill>
              <a:schemeClr val="bg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Open Doors</a:t>
              </a: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8001000" y="3124200"/>
              <a:ext cx="609600" cy="381000"/>
            </a:xfrm>
            <a:prstGeom prst="rect">
              <a:avLst/>
            </a:prstGeom>
            <a:solidFill>
              <a:schemeClr val="bg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Close Doors</a:t>
              </a: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162800" y="4800600"/>
              <a:ext cx="609600" cy="381000"/>
            </a:xfrm>
            <a:prstGeom prst="rect">
              <a:avLst/>
            </a:prstGeom>
            <a:solidFill>
              <a:schemeClr val="bg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Close Doors</a:t>
              </a: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8001000" y="4800600"/>
              <a:ext cx="609600" cy="381000"/>
            </a:xfrm>
            <a:prstGeom prst="rect">
              <a:avLst/>
            </a:prstGeom>
            <a:solidFill>
              <a:schemeClr val="bg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Move Car</a:t>
              </a:r>
            </a:p>
          </p:txBody>
        </p:sp>
        <p:cxnSp>
          <p:nvCxnSpPr>
            <p:cNvPr id="47" name="Straight Arrow Connector 46"/>
            <p:cNvCxnSpPr>
              <a:stCxn id="28" idx="2"/>
              <a:endCxn id="40" idx="0"/>
            </p:cNvCxnSpPr>
            <p:nvPr/>
          </p:nvCxnSpPr>
          <p:spPr>
            <a:xfrm rot="5400000">
              <a:off x="7200900" y="2857500"/>
              <a:ext cx="533400" cy="158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hape 49"/>
            <p:cNvCxnSpPr>
              <a:stCxn id="28" idx="3"/>
              <a:endCxn id="43" idx="0"/>
            </p:cNvCxnSpPr>
            <p:nvPr/>
          </p:nvCxnSpPr>
          <p:spPr>
            <a:xfrm>
              <a:off x="7620000" y="2286000"/>
              <a:ext cx="685800" cy="838200"/>
            </a:xfrm>
            <a:prstGeom prst="bentConnector2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Diamond 51"/>
            <p:cNvSpPr/>
            <p:nvPr/>
          </p:nvSpPr>
          <p:spPr>
            <a:xfrm>
              <a:off x="7315200" y="3886200"/>
              <a:ext cx="304800" cy="609600"/>
            </a:xfrm>
            <a:prstGeom prst="diamond">
              <a:avLst/>
            </a:prstGeom>
            <a:solidFill>
              <a:schemeClr val="bg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54" name="Straight Arrow Connector 53"/>
            <p:cNvCxnSpPr>
              <a:stCxn id="40" idx="2"/>
              <a:endCxn id="52" idx="0"/>
            </p:cNvCxnSpPr>
            <p:nvPr/>
          </p:nvCxnSpPr>
          <p:spPr>
            <a:xfrm rot="5400000">
              <a:off x="7277100" y="3695700"/>
              <a:ext cx="381000" cy="158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>
              <a:stCxn id="43" idx="2"/>
              <a:endCxn id="52" idx="0"/>
            </p:cNvCxnSpPr>
            <p:nvPr/>
          </p:nvCxnSpPr>
          <p:spPr>
            <a:xfrm rot="5400000">
              <a:off x="7696200" y="3276600"/>
              <a:ext cx="381000" cy="8382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>
              <a:stCxn id="52" idx="2"/>
              <a:endCxn id="44" idx="0"/>
            </p:cNvCxnSpPr>
            <p:nvPr/>
          </p:nvCxnSpPr>
          <p:spPr>
            <a:xfrm rot="5400000">
              <a:off x="7315200" y="4648200"/>
              <a:ext cx="304800" cy="158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hape 60"/>
            <p:cNvCxnSpPr>
              <a:stCxn id="52" idx="3"/>
              <a:endCxn id="45" idx="0"/>
            </p:cNvCxnSpPr>
            <p:nvPr/>
          </p:nvCxnSpPr>
          <p:spPr>
            <a:xfrm>
              <a:off x="7620000" y="4191000"/>
              <a:ext cx="685800" cy="609600"/>
            </a:xfrm>
            <a:prstGeom prst="bentConnector2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Oval 61"/>
            <p:cNvSpPr/>
            <p:nvPr/>
          </p:nvSpPr>
          <p:spPr>
            <a:xfrm>
              <a:off x="7391400" y="5715000"/>
              <a:ext cx="304800" cy="304800"/>
            </a:xfrm>
            <a:prstGeom prst="ellipse">
              <a:avLst/>
            </a:prstGeom>
            <a:solidFill>
              <a:schemeClr val="bg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64" name="Straight Arrow Connector 63"/>
            <p:cNvCxnSpPr>
              <a:stCxn id="44" idx="2"/>
              <a:endCxn id="62" idx="0"/>
            </p:cNvCxnSpPr>
            <p:nvPr/>
          </p:nvCxnSpPr>
          <p:spPr>
            <a:xfrm rot="16200000" flipH="1">
              <a:off x="7239000" y="5410200"/>
              <a:ext cx="533400" cy="762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/>
            <p:cNvCxnSpPr>
              <a:stCxn id="45" idx="2"/>
              <a:endCxn id="62" idx="7"/>
            </p:cNvCxnSpPr>
            <p:nvPr/>
          </p:nvCxnSpPr>
          <p:spPr>
            <a:xfrm rot="5400000">
              <a:off x="7689664" y="5143500"/>
              <a:ext cx="578037" cy="654237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hape 67"/>
            <p:cNvCxnSpPr>
              <a:stCxn id="62" idx="2"/>
              <a:endCxn id="22" idx="2"/>
            </p:cNvCxnSpPr>
            <p:nvPr/>
          </p:nvCxnSpPr>
          <p:spPr>
            <a:xfrm rot="10800000">
              <a:off x="7239000" y="1371600"/>
              <a:ext cx="152400" cy="4495800"/>
            </a:xfrm>
            <a:prstGeom prst="curvedConnector3">
              <a:avLst>
                <a:gd name="adj1" fmla="val 735714"/>
              </a:avLst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53"/>
          <p:cNvGrpSpPr/>
          <p:nvPr/>
        </p:nvGrpSpPr>
        <p:grpSpPr>
          <a:xfrm>
            <a:off x="836613" y="1447800"/>
            <a:ext cx="5155386" cy="4696599"/>
            <a:chOff x="2208212" y="1524000"/>
            <a:chExt cx="5155386" cy="4696599"/>
          </a:xfrm>
        </p:grpSpPr>
        <p:grpSp>
          <p:nvGrpSpPr>
            <p:cNvPr id="4" name="Group 44"/>
            <p:cNvGrpSpPr/>
            <p:nvPr/>
          </p:nvGrpSpPr>
          <p:grpSpPr>
            <a:xfrm>
              <a:off x="2208212" y="1676400"/>
              <a:ext cx="4573588" cy="4419600"/>
              <a:chOff x="533400" y="1524000"/>
              <a:chExt cx="4573588" cy="4419600"/>
            </a:xfrm>
          </p:grpSpPr>
          <p:sp>
            <p:nvSpPr>
              <p:cNvPr id="106" name="Oval 105"/>
              <p:cNvSpPr/>
              <p:nvPr/>
            </p:nvSpPr>
            <p:spPr>
              <a:xfrm>
                <a:off x="533400" y="1524000"/>
                <a:ext cx="1600200" cy="1600200"/>
              </a:xfrm>
              <a:prstGeom prst="ellipse">
                <a:avLst/>
              </a:prstGeom>
              <a:noFill/>
              <a:ln w="317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>
                    <a:solidFill>
                      <a:schemeClr val="tx1"/>
                    </a:solidFill>
                  </a:rPr>
                  <a:t>First Floor Doors Open</a:t>
                </a:r>
              </a:p>
            </p:txBody>
          </p:sp>
          <p:sp>
            <p:nvSpPr>
              <p:cNvPr id="107" name="Oval 106"/>
              <p:cNvSpPr/>
              <p:nvPr/>
            </p:nvSpPr>
            <p:spPr>
              <a:xfrm>
                <a:off x="3505200" y="1524000"/>
                <a:ext cx="1600200" cy="1600200"/>
              </a:xfrm>
              <a:prstGeom prst="ellipse">
                <a:avLst/>
              </a:prstGeom>
              <a:noFill/>
              <a:ln w="317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>
                    <a:solidFill>
                      <a:schemeClr val="tx1"/>
                    </a:solidFill>
                  </a:rPr>
                  <a:t>First Floor Doors Closed</a:t>
                </a:r>
              </a:p>
            </p:txBody>
          </p:sp>
          <p:sp>
            <p:nvSpPr>
              <p:cNvPr id="108" name="Oval 107"/>
              <p:cNvSpPr/>
              <p:nvPr/>
            </p:nvSpPr>
            <p:spPr>
              <a:xfrm>
                <a:off x="3505200" y="4343400"/>
                <a:ext cx="1600200" cy="1600200"/>
              </a:xfrm>
              <a:prstGeom prst="ellipse">
                <a:avLst/>
              </a:prstGeom>
              <a:noFill/>
              <a:ln w="317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>
                    <a:solidFill>
                      <a:schemeClr val="tx1"/>
                    </a:solidFill>
                  </a:rPr>
                  <a:t>Second Floor</a:t>
                </a:r>
              </a:p>
              <a:p>
                <a:pPr algn="ctr"/>
                <a:r>
                  <a:rPr lang="en-US" sz="1400" dirty="0" smtClean="0">
                    <a:solidFill>
                      <a:schemeClr val="tx1"/>
                    </a:solidFill>
                  </a:rPr>
                  <a:t>Doors Closed</a:t>
                </a:r>
              </a:p>
            </p:txBody>
          </p:sp>
          <p:sp>
            <p:nvSpPr>
              <p:cNvPr id="109" name="Oval 108"/>
              <p:cNvSpPr/>
              <p:nvPr/>
            </p:nvSpPr>
            <p:spPr>
              <a:xfrm>
                <a:off x="533400" y="4343400"/>
                <a:ext cx="1600200" cy="1600200"/>
              </a:xfrm>
              <a:prstGeom prst="ellipse">
                <a:avLst/>
              </a:prstGeom>
              <a:noFill/>
              <a:ln w="317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>
                    <a:solidFill>
                      <a:schemeClr val="tx1"/>
                    </a:solidFill>
                  </a:rPr>
                  <a:t>Second Floor Doors Open</a:t>
                </a:r>
              </a:p>
            </p:txBody>
          </p:sp>
          <p:cxnSp>
            <p:nvCxnSpPr>
              <p:cNvPr id="110" name="Curved Connector 109"/>
              <p:cNvCxnSpPr>
                <a:stCxn id="106" idx="5"/>
                <a:endCxn id="107" idx="3"/>
              </p:cNvCxnSpPr>
              <p:nvPr/>
            </p:nvCxnSpPr>
            <p:spPr>
              <a:xfrm rot="16200000" flipH="1">
                <a:off x="2819400" y="1969712"/>
                <a:ext cx="1588" cy="1840288"/>
              </a:xfrm>
              <a:prstGeom prst="curvedConnector3">
                <a:avLst>
                  <a:gd name="adj1" fmla="val 29152645"/>
                </a:avLst>
              </a:prstGeom>
              <a:ln w="317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Curved Connector 110"/>
              <p:cNvCxnSpPr>
                <a:stCxn id="109" idx="7"/>
                <a:endCxn id="108" idx="1"/>
              </p:cNvCxnSpPr>
              <p:nvPr/>
            </p:nvCxnSpPr>
            <p:spPr>
              <a:xfrm rot="5400000" flipH="1" flipV="1">
                <a:off x="2819400" y="3657600"/>
                <a:ext cx="1588" cy="1840288"/>
              </a:xfrm>
              <a:prstGeom prst="curvedConnector3">
                <a:avLst>
                  <a:gd name="adj1" fmla="val 29152645"/>
                </a:avLst>
              </a:prstGeom>
              <a:ln w="317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Curved Connector 111"/>
              <p:cNvCxnSpPr>
                <a:stCxn id="108" idx="3"/>
                <a:endCxn id="109" idx="5"/>
              </p:cNvCxnSpPr>
              <p:nvPr/>
            </p:nvCxnSpPr>
            <p:spPr>
              <a:xfrm rot="5400000">
                <a:off x="2819400" y="4789112"/>
                <a:ext cx="1588" cy="1840288"/>
              </a:xfrm>
              <a:prstGeom prst="curvedConnector3">
                <a:avLst>
                  <a:gd name="adj1" fmla="val 29152645"/>
                </a:avLst>
              </a:prstGeom>
              <a:ln w="317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Curved Connector 112"/>
              <p:cNvCxnSpPr>
                <a:stCxn id="107" idx="1"/>
                <a:endCxn id="106" idx="7"/>
              </p:cNvCxnSpPr>
              <p:nvPr/>
            </p:nvCxnSpPr>
            <p:spPr>
              <a:xfrm rot="16200000" flipV="1">
                <a:off x="2819400" y="838200"/>
                <a:ext cx="1588" cy="1840288"/>
              </a:xfrm>
              <a:prstGeom prst="curvedConnector3">
                <a:avLst>
                  <a:gd name="adj1" fmla="val 29152645"/>
                </a:avLst>
              </a:prstGeom>
              <a:ln w="317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Curved Connector 113"/>
              <p:cNvCxnSpPr>
                <a:stCxn id="107" idx="6"/>
                <a:endCxn id="108" idx="6"/>
              </p:cNvCxnSpPr>
              <p:nvPr/>
            </p:nvCxnSpPr>
            <p:spPr>
              <a:xfrm>
                <a:off x="5105400" y="2324100"/>
                <a:ext cx="1588" cy="2819400"/>
              </a:xfrm>
              <a:prstGeom prst="curvedConnector3">
                <a:avLst>
                  <a:gd name="adj1" fmla="val 14395466"/>
                </a:avLst>
              </a:prstGeom>
              <a:ln w="317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8" name="TextBox 97"/>
            <p:cNvSpPr txBox="1"/>
            <p:nvPr/>
          </p:nvSpPr>
          <p:spPr>
            <a:xfrm>
              <a:off x="4038600" y="1524000"/>
              <a:ext cx="1066800" cy="276999"/>
            </a:xfrm>
            <a:prstGeom prst="rect">
              <a:avLst/>
            </a:prstGeom>
            <a:noFill/>
            <a:ln w="3175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200" i="1" dirty="0" smtClean="0"/>
                <a:t>Open Doors</a:t>
              </a:r>
              <a:endParaRPr lang="en-US" sz="1200" i="1" dirty="0"/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3962400" y="5943600"/>
              <a:ext cx="1066800" cy="276999"/>
            </a:xfrm>
            <a:prstGeom prst="rect">
              <a:avLst/>
            </a:prstGeom>
            <a:noFill/>
            <a:ln w="3175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200" i="1" dirty="0" smtClean="0"/>
                <a:t>Open Doors</a:t>
              </a:r>
              <a:endParaRPr lang="en-US" sz="1200" i="1" dirty="0"/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4114800" y="2971800"/>
              <a:ext cx="1066800" cy="276999"/>
            </a:xfrm>
            <a:prstGeom prst="rect">
              <a:avLst/>
            </a:prstGeom>
            <a:noFill/>
            <a:ln w="3175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200" i="1" dirty="0" smtClean="0"/>
                <a:t>Close Doors</a:t>
              </a:r>
              <a:endParaRPr lang="en-US" sz="1200" i="1" dirty="0"/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4114800" y="4419600"/>
              <a:ext cx="1066800" cy="276999"/>
            </a:xfrm>
            <a:prstGeom prst="rect">
              <a:avLst/>
            </a:prstGeom>
            <a:noFill/>
            <a:ln w="3175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200" i="1" dirty="0" smtClean="0"/>
                <a:t>Close Doors</a:t>
              </a:r>
              <a:endParaRPr lang="en-US" sz="1200" i="1" dirty="0"/>
            </a:p>
          </p:txBody>
        </p:sp>
        <p:sp>
          <p:nvSpPr>
            <p:cNvPr id="102" name="TextBox 101"/>
            <p:cNvSpPr txBox="1"/>
            <p:nvPr/>
          </p:nvSpPr>
          <p:spPr>
            <a:xfrm rot="5400000">
              <a:off x="6463099" y="3671501"/>
              <a:ext cx="1524000" cy="276999"/>
            </a:xfrm>
            <a:prstGeom prst="rect">
              <a:avLst/>
            </a:prstGeom>
            <a:noFill/>
            <a:ln w="31750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i="1" dirty="0" smtClean="0"/>
                <a:t>Up One Floor</a:t>
              </a:r>
              <a:endParaRPr lang="en-US" sz="1200" i="1" dirty="0"/>
            </a:p>
          </p:txBody>
        </p:sp>
        <p:sp>
          <p:nvSpPr>
            <p:cNvPr id="104" name="TextBox 103"/>
            <p:cNvSpPr txBox="1"/>
            <p:nvPr/>
          </p:nvSpPr>
          <p:spPr>
            <a:xfrm rot="5400000">
              <a:off x="5396299" y="3747701"/>
              <a:ext cx="1524000" cy="276999"/>
            </a:xfrm>
            <a:prstGeom prst="rect">
              <a:avLst/>
            </a:prstGeom>
            <a:noFill/>
            <a:ln w="31750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i="1" dirty="0" smtClean="0"/>
                <a:t>Down One Floor</a:t>
              </a:r>
              <a:endParaRPr lang="en-US" sz="1200" i="1" dirty="0"/>
            </a:p>
          </p:txBody>
        </p:sp>
      </p:grpSp>
      <p:cxnSp>
        <p:nvCxnSpPr>
          <p:cNvPr id="118" name="Straight Arrow Connector 117"/>
          <p:cNvCxnSpPr>
            <a:stCxn id="107" idx="4"/>
            <a:endCxn id="108" idx="0"/>
          </p:cNvCxnSpPr>
          <p:nvPr/>
        </p:nvCxnSpPr>
        <p:spPr>
          <a:xfrm rot="5400000">
            <a:off x="3998913" y="3810000"/>
            <a:ext cx="1219200" cy="1588"/>
          </a:xfrm>
          <a:prstGeom prst="straightConnector1">
            <a:avLst/>
          </a:prstGeom>
          <a:ln w="3175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urved Connector 38"/>
          <p:cNvCxnSpPr>
            <a:stCxn id="106" idx="2"/>
            <a:endCxn id="109" idx="2"/>
          </p:cNvCxnSpPr>
          <p:nvPr/>
        </p:nvCxnSpPr>
        <p:spPr>
          <a:xfrm rot="10800000" flipV="1">
            <a:off x="836613" y="2400300"/>
            <a:ext cx="1588" cy="2819400"/>
          </a:xfrm>
          <a:prstGeom prst="curvedConnector3">
            <a:avLst>
              <a:gd name="adj1" fmla="val 14395466"/>
            </a:avLst>
          </a:prstGeom>
          <a:ln w="412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 rot="16200000">
            <a:off x="-318700" y="3671500"/>
            <a:ext cx="1524000" cy="276999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i="1" dirty="0" smtClean="0">
                <a:solidFill>
                  <a:srgbClr val="FF0000"/>
                </a:solidFill>
              </a:rPr>
              <a:t>Up One Floor</a:t>
            </a:r>
            <a:endParaRPr lang="en-US" sz="1200" b="1" i="1" dirty="0">
              <a:solidFill>
                <a:srgbClr val="FF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 rot="16200000">
            <a:off x="547300" y="3671499"/>
            <a:ext cx="1524000" cy="276999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i="1" dirty="0" smtClean="0">
                <a:solidFill>
                  <a:srgbClr val="FF0000"/>
                </a:solidFill>
              </a:rPr>
              <a:t>Down One Floor</a:t>
            </a:r>
            <a:endParaRPr lang="en-US" sz="1200" b="1" i="1" dirty="0">
              <a:solidFill>
                <a:srgbClr val="FF0000"/>
              </a:solidFill>
            </a:endParaRPr>
          </a:p>
        </p:txBody>
      </p:sp>
      <p:cxnSp>
        <p:nvCxnSpPr>
          <p:cNvPr id="58" name="Straight Arrow Connector 57"/>
          <p:cNvCxnSpPr>
            <a:stCxn id="109" idx="0"/>
            <a:endCxn id="106" idx="4"/>
          </p:cNvCxnSpPr>
          <p:nvPr/>
        </p:nvCxnSpPr>
        <p:spPr>
          <a:xfrm rot="5400000" flipH="1" flipV="1">
            <a:off x="1027113" y="3810000"/>
            <a:ext cx="1219200" cy="1588"/>
          </a:xfrm>
          <a:prstGeom prst="straightConnector1">
            <a:avLst/>
          </a:prstGeom>
          <a:ln w="41275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 standard output designed to be user-friendly</a:t>
            </a:r>
          </a:p>
          <a:p>
            <a:r>
              <a:rPr lang="en-US" dirty="0" smtClean="0"/>
              <a:t>Different output for different FSVs</a:t>
            </a:r>
          </a:p>
          <a:p>
            <a:pPr lvl="1"/>
            <a:r>
              <a:rPr lang="en-US" dirty="0" smtClean="0"/>
              <a:t>As many as it can find</a:t>
            </a:r>
          </a:p>
          <a:p>
            <a:pPr lvl="2"/>
            <a:r>
              <a:rPr lang="en-US" dirty="0" smtClean="0"/>
              <a:t>Makes it harder for the user</a:t>
            </a:r>
          </a:p>
          <a:p>
            <a:pPr lvl="1"/>
            <a:r>
              <a:rPr lang="en-US" dirty="0" smtClean="0"/>
              <a:t>First path found</a:t>
            </a:r>
          </a:p>
          <a:p>
            <a:pPr lvl="2"/>
            <a:r>
              <a:rPr lang="en-US" dirty="0" smtClean="0"/>
              <a:t>May not have enough information</a:t>
            </a:r>
          </a:p>
          <a:p>
            <a:r>
              <a:rPr lang="en-US" dirty="0" smtClean="0"/>
              <a:t>FSVs don’t know which path to show</a:t>
            </a:r>
          </a:p>
          <a:p>
            <a:pPr lvl="1"/>
            <a:r>
              <a:rPr lang="en-US" dirty="0" smtClean="0"/>
              <a:t>Could be too long, too complicated, or too short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Output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FSV finds many violating paths</a:t>
            </a:r>
          </a:p>
          <a:p>
            <a:pPr lvl="1"/>
            <a:r>
              <a:rPr lang="en-US" sz="2000" dirty="0" smtClean="0"/>
              <a:t>Must have passed through some error</a:t>
            </a:r>
          </a:p>
          <a:p>
            <a:r>
              <a:rPr lang="en-US" sz="2400" dirty="0" smtClean="0"/>
              <a:t>Small and representative subset of violating paths</a:t>
            </a:r>
          </a:p>
          <a:p>
            <a:pPr lvl="1"/>
            <a:r>
              <a:rPr lang="en-US" sz="2000" dirty="0" smtClean="0"/>
              <a:t>Small</a:t>
            </a:r>
          </a:p>
          <a:p>
            <a:pPr lvl="2"/>
            <a:r>
              <a:rPr lang="en-US" sz="2000" dirty="0" smtClean="0"/>
              <a:t>Easy to comprehend</a:t>
            </a:r>
          </a:p>
          <a:p>
            <a:pPr lvl="1"/>
            <a:r>
              <a:rPr lang="en-US" sz="2000" dirty="0" smtClean="0"/>
              <a:t>Representative</a:t>
            </a:r>
          </a:p>
          <a:p>
            <a:pPr lvl="2"/>
            <a:r>
              <a:rPr lang="en-US" sz="2000" dirty="0" smtClean="0"/>
              <a:t>Shows various ways a problem occurs</a:t>
            </a:r>
          </a:p>
          <a:p>
            <a:pPr lvl="1"/>
            <a:r>
              <a:rPr lang="en-US" sz="2000" dirty="0" smtClean="0"/>
              <a:t>Given paths from an FSV, take 5 paths least alike</a:t>
            </a:r>
          </a:p>
          <a:p>
            <a:pPr lvl="2"/>
            <a:r>
              <a:rPr lang="en-US" sz="1600" dirty="0" smtClean="0"/>
              <a:t>Reducing commonality makes the subset more representative</a:t>
            </a:r>
          </a:p>
          <a:p>
            <a:pPr lvl="1"/>
            <a:endParaRPr lang="en-US" sz="2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Solution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>
    <a:spDef>
      <a:spPr>
        <a:solidFill>
          <a:schemeClr val="bg1"/>
        </a:solidFill>
        <a:ln w="9525" cmpd="sng">
          <a:solidFill>
            <a:schemeClr val="tx1"/>
          </a:solidFill>
        </a:ln>
      </a:spPr>
      <a:bodyPr rtlCol="0" anchor="ctr"/>
      <a:lstStyle>
        <a:defPPr algn="ctr">
          <a:defRPr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520</TotalTime>
  <Words>460</Words>
  <Application>Microsoft Office PowerPoint</Application>
  <PresentationFormat>On-screen Show (4:3)</PresentationFormat>
  <Paragraphs>157</Paragraphs>
  <Slides>16</Slides>
  <Notes>0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Concourse</vt:lpstr>
      <vt:lpstr>Producing Better Output from Finite State Verification Systems</vt:lpstr>
      <vt:lpstr>Elevator</vt:lpstr>
      <vt:lpstr>Elevator</vt:lpstr>
      <vt:lpstr>How Do FSVs Work?</vt:lpstr>
      <vt:lpstr>Elevator</vt:lpstr>
      <vt:lpstr>How Do FSVs Work?</vt:lpstr>
      <vt:lpstr>Elevator</vt:lpstr>
      <vt:lpstr>Current Output</vt:lpstr>
      <vt:lpstr>Proposed Solution</vt:lpstr>
      <vt:lpstr>Ideal Solution</vt:lpstr>
      <vt:lpstr>Creating the Subset</vt:lpstr>
      <vt:lpstr>Implementation</vt:lpstr>
      <vt:lpstr>Future Work</vt:lpstr>
      <vt:lpstr>Questions?</vt:lpstr>
      <vt:lpstr>Commonality in Groups</vt:lpstr>
      <vt:lpstr>Ideal Solution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Output Optimization of Finite State Verification Systems</dc:title>
  <dc:creator>Steve</dc:creator>
  <cp:lastModifiedBy>Steve</cp:lastModifiedBy>
  <cp:revision>168</cp:revision>
  <dcterms:created xsi:type="dcterms:W3CDTF">2010-03-04T23:25:47Z</dcterms:created>
  <dcterms:modified xsi:type="dcterms:W3CDTF">2010-05-31T16:37:12Z</dcterms:modified>
</cp:coreProperties>
</file>